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71" r:id="rId7"/>
    <p:sldId id="270" r:id="rId8"/>
    <p:sldId id="272" r:id="rId9"/>
    <p:sldId id="277" r:id="rId10"/>
    <p:sldId id="269" r:id="rId11"/>
    <p:sldId id="259" r:id="rId12"/>
    <p:sldId id="273" r:id="rId13"/>
    <p:sldId id="260" r:id="rId14"/>
    <p:sldId id="261" r:id="rId15"/>
    <p:sldId id="262" r:id="rId16"/>
    <p:sldId id="263" r:id="rId17"/>
    <p:sldId id="264" r:id="rId18"/>
    <p:sldId id="278" r:id="rId19"/>
    <p:sldId id="265" r:id="rId20"/>
    <p:sldId id="279" r:id="rId21"/>
    <p:sldId id="274" r:id="rId22"/>
    <p:sldId id="27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0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1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4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9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7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6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0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2B1D3-98AA-124B-9E4A-8F3DB22242F6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3DBBF6-2723-DA4F-AC0F-EC90A76897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4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6BB08-2A1E-C741-5BBB-6CC5DFC5C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en-US" sz="4800"/>
              <a:t>Genuine Ice Cream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2DDA7-998E-91A4-FE79-8AF5CF0E2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9"/>
            <a:ext cx="4162489" cy="1606576"/>
          </a:xfrm>
        </p:spPr>
        <p:txBody>
          <a:bodyPr>
            <a:normAutofit/>
          </a:bodyPr>
          <a:lstStyle/>
          <a:p>
            <a:r>
              <a:rPr lang="en-US" sz="1600"/>
              <a:t>MTP2</a:t>
            </a:r>
          </a:p>
          <a:p>
            <a:r>
              <a:rPr lang="en-US" sz="1600"/>
              <a:t>Trevor Stewart, Alistair Stewart, Kim Scanlon, Ellie Darr</a:t>
            </a:r>
          </a:p>
        </p:txBody>
      </p:sp>
      <p:pic>
        <p:nvPicPr>
          <p:cNvPr id="7" name="Graphic 6" descr="Snowflake">
            <a:extLst>
              <a:ext uri="{FF2B5EF4-FFF2-40B4-BE49-F238E27FC236}">
                <a16:creationId xmlns:a16="http://schemas.microsoft.com/office/drawing/2014/main" id="{95042682-9BD4-02A5-E331-DCDC0B2D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1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35" name="Picture 1034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21EB0-B6A4-BBA0-AB40-BD59E328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All Data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E850AC-ECAC-83DF-F3D3-98DE98F79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73" y="883271"/>
            <a:ext cx="5605801" cy="3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0A2BE4-18E1-7EBA-4556-336E5934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060" y="883261"/>
            <a:ext cx="5605800" cy="34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4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61" name="Picture 206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CA354-DD5D-62BD-4E13-9F53A0F5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Style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8F19C8F-96BB-9DAE-5228-2846EFD578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19" y="864981"/>
            <a:ext cx="5821456" cy="35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B04D6DD-528F-F778-9E37-E9E8E029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060" y="864982"/>
            <a:ext cx="5821456" cy="359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73" name="Picture 2072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75" name="Straight Connector 2074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29" name="Picture 512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FF658-D67A-105F-049F-0C17A52F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Style</a:t>
            </a:r>
          </a:p>
        </p:txBody>
      </p: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41" name="Picture 5140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43" name="Straight Connector 5142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A3E3676C-B793-8D11-F6B5-BB1D71898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2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00276A1-4BD1-047D-20C4-73ACB37124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77" y="324480"/>
            <a:ext cx="6700046" cy="41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7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83" name="Picture 308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C73FE-599B-E771-708A-7D018CE7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Category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5B080C-87AC-34EF-3E4A-48B24B56E1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434" y="930014"/>
            <a:ext cx="5716141" cy="35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9937C76-FE6C-7EDA-2B7F-2F2AA3DBD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060" y="930016"/>
            <a:ext cx="5716140" cy="35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3" name="Straight Connector 3092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95" name="Picture 3094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9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05" name="Picture 4104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274FF48E-21C6-4ED1-8D57-5D27A7B76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EDE4EA73-B3EE-41C9-8DED-BFE895585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7105-9334-7E52-2704-8C6A7BF8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8" y="4613198"/>
            <a:ext cx="8654522" cy="844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Category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902196-FB73-1559-4223-0A91A6C46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591" y="571095"/>
            <a:ext cx="5914516" cy="36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5038F25F-EDEF-4677-BA06-9A0951D4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46079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17" name="Picture 4116">
            <a:extLst>
              <a:ext uri="{FF2B5EF4-FFF2-40B4-BE49-F238E27FC236}">
                <a16:creationId xmlns:a16="http://schemas.microsoft.com/office/drawing/2014/main" id="{CDD4A4E6-AE28-4022-81BD-8F9C976B2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41206E84-DE07-4C15-AC7E-FB739A177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96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4CD-C66C-40D1-76A1-DADEB2F2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V.S New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D15303-E24A-C5BA-F12F-46B5D37E7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87" y="1983912"/>
            <a:ext cx="6596425" cy="40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0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126A-3FF3-3556-8729-D2327997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 </a:t>
            </a:r>
          </a:p>
        </p:txBody>
      </p:sp>
      <p:pic>
        <p:nvPicPr>
          <p:cNvPr id="5" name="Content Placeholder 4" descr="A machine with pipes and wires&#10;&#10;Description automatically generated">
            <a:extLst>
              <a:ext uri="{FF2B5EF4-FFF2-40B4-BE49-F238E27FC236}">
                <a16:creationId xmlns:a16="http://schemas.microsoft.com/office/drawing/2014/main" id="{BD96A5D5-2828-6DA7-852A-A7D5699DC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504" y="0"/>
            <a:ext cx="4629760" cy="6176937"/>
          </a:xfrm>
        </p:spPr>
      </p:pic>
    </p:spTree>
    <p:extLst>
      <p:ext uri="{BB962C8B-B14F-4D97-AF65-F5344CB8AC3E}">
        <p14:creationId xmlns:p14="http://schemas.microsoft.com/office/powerpoint/2010/main" val="311538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36F8-AF14-574C-29D4-3213B9D2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V.S New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613166F-E9E6-93CC-661C-801606A951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94" y="2016125"/>
            <a:ext cx="6544211" cy="403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9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8105-E369-0F86-ABC8-97DFBDA2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</a:t>
            </a:r>
            <a:r>
              <a:rPr lang="en-US" dirty="0" err="1"/>
              <a:t>v.S</a:t>
            </a:r>
            <a:r>
              <a:rPr lang="en-US" dirty="0"/>
              <a:t> new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C75F-E19E-2CBD-7BF6-7A86FB67D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Adjustment saved 1.83 minutes per input </a:t>
            </a:r>
          </a:p>
          <a:p>
            <a:r>
              <a:rPr lang="en-US" dirty="0"/>
              <a:t>Roughly 11% change </a:t>
            </a:r>
          </a:p>
        </p:txBody>
      </p:sp>
    </p:spTree>
    <p:extLst>
      <p:ext uri="{BB962C8B-B14F-4D97-AF65-F5344CB8AC3E}">
        <p14:creationId xmlns:p14="http://schemas.microsoft.com/office/powerpoint/2010/main" val="1033750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9203-CB1C-BD6D-77FD-73E875D2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Time Saved Estimating 30 Inputs a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B586A-D810-5C01-AECC-252013C4E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Day: 54.9 minutes  </a:t>
            </a:r>
          </a:p>
          <a:p>
            <a:r>
              <a:rPr lang="en-US" dirty="0"/>
              <a:t>Week: 274 minutes, 4.6 hours</a:t>
            </a:r>
          </a:p>
          <a:p>
            <a:r>
              <a:rPr lang="en-US" dirty="0"/>
              <a:t>Month: 1,098 minutes, 18.3 hours </a:t>
            </a:r>
          </a:p>
          <a:p>
            <a:r>
              <a:rPr lang="en-US" dirty="0"/>
              <a:t>Year: 13,176 minutes, 219 hours </a:t>
            </a:r>
          </a:p>
        </p:txBody>
      </p:sp>
    </p:spTree>
    <p:extLst>
      <p:ext uri="{BB962C8B-B14F-4D97-AF65-F5344CB8AC3E}">
        <p14:creationId xmlns:p14="http://schemas.microsoft.com/office/powerpoint/2010/main" val="413998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F9DE-26DA-684F-734C-A8DFD5A6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Focus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14AD-0398-3FA1-B57B-79507A2E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and analyzing the time required to produce each flavor of ice cream for recipe adjustments and a price audit </a:t>
            </a:r>
          </a:p>
          <a:p>
            <a:r>
              <a:rPr lang="en-US" dirty="0"/>
              <a:t>Saving time energy and water by adjusting the temperature of water used to cool the motor of new Ice cream machine </a:t>
            </a:r>
          </a:p>
        </p:txBody>
      </p:sp>
    </p:spTree>
    <p:extLst>
      <p:ext uri="{BB962C8B-B14F-4D97-AF65-F5344CB8AC3E}">
        <p14:creationId xmlns:p14="http://schemas.microsoft.com/office/powerpoint/2010/main" val="160302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8DB0-8939-8AEF-65E4-1B019A91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saved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91E24-3EEB-B25A-23BA-D32F85344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~ $414 to run the factory each day</a:t>
            </a:r>
          </a:p>
          <a:p>
            <a:r>
              <a:rPr lang="en-US" dirty="0"/>
              <a:t>Over the course of 1 year this adjustment saves ~ $4,000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9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206F-A8C9-ED62-BB11-95051B51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Process Adjustment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F1590-0544-9C9A-AE05-C4C2A1544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sinks separately </a:t>
            </a:r>
          </a:p>
          <a:p>
            <a:r>
              <a:rPr lang="en-US" dirty="0"/>
              <a:t>Load drying rack from the top down</a:t>
            </a:r>
          </a:p>
          <a:p>
            <a:r>
              <a:rPr lang="en-US" dirty="0"/>
              <a:t>Make chocolate base the day before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5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536E-667D-846B-A6EB-9AE577AF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Deliverable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AB67-F201-8D07-5AAC-8C424D9E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sheet </a:t>
            </a:r>
          </a:p>
          <a:p>
            <a:r>
              <a:rPr lang="en-US" dirty="0"/>
              <a:t>Master document with graphs and tables of all flavors and times </a:t>
            </a:r>
          </a:p>
          <a:p>
            <a:r>
              <a:rPr lang="en-US" dirty="0"/>
              <a:t>Detailed write up of data and findings (Case Study)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5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9785-8B6D-8DF4-7320-9C8E46B2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AE462-4100-FA1C-449D-6D8C4439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25958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DC80-81B4-7FB7-28B8-D88AA060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0127-E1A6-2A81-4513-942EE80FC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Tubs</a:t>
            </a:r>
          </a:p>
          <a:p>
            <a:pPr lvl="1"/>
            <a:r>
              <a:rPr lang="en-US" dirty="0"/>
              <a:t>Main Focus </a:t>
            </a:r>
          </a:p>
          <a:p>
            <a:r>
              <a:rPr lang="en-US" dirty="0"/>
              <a:t>Pints, Quarts, Minis</a:t>
            </a:r>
          </a:p>
          <a:p>
            <a:r>
              <a:rPr lang="en-US" dirty="0"/>
              <a:t>Ice Cream Cakes, Ice Cream Sandwich's  </a:t>
            </a:r>
          </a:p>
        </p:txBody>
      </p:sp>
    </p:spTree>
    <p:extLst>
      <p:ext uri="{BB962C8B-B14F-4D97-AF65-F5344CB8AC3E}">
        <p14:creationId xmlns:p14="http://schemas.microsoft.com/office/powerpoint/2010/main" val="19795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CA2B-D07D-3881-BFE6-01744C85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D3FF-8ED9-4BAE-5228-13C202791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</a:t>
            </a:r>
          </a:p>
          <a:p>
            <a:pPr lvl="1"/>
            <a:r>
              <a:rPr lang="en-US" dirty="0"/>
              <a:t>Mix-In, Regular</a:t>
            </a:r>
          </a:p>
          <a:p>
            <a:r>
              <a:rPr lang="en-US" dirty="0"/>
              <a:t>Category</a:t>
            </a:r>
          </a:p>
          <a:p>
            <a:pPr lvl="1"/>
            <a:r>
              <a:rPr lang="en-US" dirty="0"/>
              <a:t>Classics, R1 Mint, R2 Coffee, R3 Peanut Butter, RR Random Rotators</a:t>
            </a:r>
          </a:p>
          <a:p>
            <a:r>
              <a:rPr lang="en-US" dirty="0"/>
              <a:t>Machine </a:t>
            </a:r>
          </a:p>
          <a:p>
            <a:pPr lvl="1"/>
            <a:r>
              <a:rPr lang="en-US" dirty="0"/>
              <a:t>Old V.S New </a:t>
            </a:r>
          </a:p>
        </p:txBody>
      </p:sp>
    </p:spTree>
    <p:extLst>
      <p:ext uri="{BB962C8B-B14F-4D97-AF65-F5344CB8AC3E}">
        <p14:creationId xmlns:p14="http://schemas.microsoft.com/office/powerpoint/2010/main" val="343881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8ED0-BE3C-5307-E5E0-20295499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6E0C-983C-2FD2-A846-212B8B376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Adjusting recipes saves time training and limits waste</a:t>
            </a:r>
          </a:p>
          <a:p>
            <a:pPr lvl="1"/>
            <a:r>
              <a:rPr lang="en-US" dirty="0"/>
              <a:t>E.g., Chocolate Ice Cream </a:t>
            </a:r>
          </a:p>
          <a:p>
            <a:r>
              <a:rPr lang="en-US" dirty="0"/>
              <a:t>Faster run times means more ice cream can be made in a day increasing potential revenue</a:t>
            </a:r>
          </a:p>
          <a:p>
            <a:r>
              <a:rPr lang="en-US" dirty="0"/>
              <a:t>Having detailed times of how long it takes to make each flavor to start to finish can help adjust pricing of more time-consuming flavors to better reflect the true cost of </a:t>
            </a:r>
            <a:r>
              <a:rPr lang="en-US" dirty="0" err="1"/>
              <a:t>pruduction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0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0E34-3F7E-68E4-0BA8-EEE7A4BA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CB3F-7D9C-A0F1-E20B-7D66657E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1223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How I defined and timed different processes </a:t>
            </a:r>
          </a:p>
          <a:p>
            <a:r>
              <a:rPr lang="en-US" dirty="0"/>
              <a:t>Run Time</a:t>
            </a:r>
          </a:p>
          <a:p>
            <a:pPr lvl="1"/>
            <a:r>
              <a:rPr lang="en-US" dirty="0"/>
              <a:t>From when the machine is turned on till the tubs are lidded  </a:t>
            </a:r>
          </a:p>
          <a:p>
            <a:r>
              <a:rPr lang="en-US" dirty="0"/>
              <a:t>Turn Over Time </a:t>
            </a:r>
          </a:p>
          <a:p>
            <a:pPr lvl="1"/>
            <a:r>
              <a:rPr lang="en-US" dirty="0"/>
              <a:t>From when the tubs were put away till the machine is turned on again </a:t>
            </a:r>
          </a:p>
          <a:p>
            <a:r>
              <a:rPr lang="en-US" dirty="0"/>
              <a:t>Clean Time</a:t>
            </a:r>
          </a:p>
          <a:p>
            <a:pPr lvl="1"/>
            <a:r>
              <a:rPr lang="en-US" dirty="0"/>
              <a:t>Time from when water is first added to the machine until the next input is added</a:t>
            </a:r>
          </a:p>
          <a:p>
            <a:r>
              <a:rPr lang="en-US" dirty="0"/>
              <a:t>Mix Time </a:t>
            </a:r>
          </a:p>
          <a:p>
            <a:pPr lvl="1"/>
            <a:r>
              <a:rPr lang="en-US" dirty="0"/>
              <a:t>Time to mix individual basses if multiple were done at once total time was divided by number of inputs made</a:t>
            </a:r>
          </a:p>
          <a:p>
            <a:r>
              <a:rPr lang="en-US" dirty="0"/>
              <a:t>Mixing Turnover Time </a:t>
            </a:r>
          </a:p>
          <a:p>
            <a:pPr lvl="1"/>
            <a:r>
              <a:rPr lang="en-US" dirty="0"/>
              <a:t>Time from when the last input was made until ingredients were put away and the table was cleaned </a:t>
            </a:r>
          </a:p>
          <a:p>
            <a:r>
              <a:rPr lang="en-US" dirty="0"/>
              <a:t>Total Time </a:t>
            </a:r>
          </a:p>
          <a:p>
            <a:pPr lvl="1"/>
            <a:r>
              <a:rPr lang="en-US" dirty="0"/>
              <a:t>Cumulative time off all other variables </a:t>
            </a:r>
          </a:p>
        </p:txBody>
      </p:sp>
    </p:spTree>
    <p:extLst>
      <p:ext uri="{BB962C8B-B14F-4D97-AF65-F5344CB8AC3E}">
        <p14:creationId xmlns:p14="http://schemas.microsoft.com/office/powerpoint/2010/main" val="217126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930B-9DEB-9026-B15A-D4E2A9ED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952CC-2DBF-73FC-D69A-055C370F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Packages used </a:t>
            </a:r>
          </a:p>
          <a:p>
            <a:pPr lvl="1"/>
            <a:r>
              <a:rPr lang="en-US" dirty="0"/>
              <a:t>Dpylr, Ggplot2, Tidyverse </a:t>
            </a:r>
          </a:p>
          <a:p>
            <a:r>
              <a:rPr lang="en-US" dirty="0"/>
              <a:t>Main functions used</a:t>
            </a:r>
          </a:p>
          <a:p>
            <a:pPr lvl="1"/>
            <a:r>
              <a:rPr lang="en-US" dirty="0"/>
              <a:t>Group by, </a:t>
            </a:r>
            <a:r>
              <a:rPr lang="en-US" dirty="0" err="1"/>
              <a:t>Summarise</a:t>
            </a:r>
            <a:r>
              <a:rPr lang="en-US" dirty="0"/>
              <a:t>, Ggplot,</a:t>
            </a:r>
          </a:p>
        </p:txBody>
      </p:sp>
    </p:spTree>
    <p:extLst>
      <p:ext uri="{BB962C8B-B14F-4D97-AF65-F5344CB8AC3E}">
        <p14:creationId xmlns:p14="http://schemas.microsoft.com/office/powerpoint/2010/main" val="380496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D049-1B7E-EA65-E54C-47396C59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Code </a:t>
            </a:r>
          </a:p>
        </p:txBody>
      </p:sp>
      <p:pic>
        <p:nvPicPr>
          <p:cNvPr id="17" name="Content Placeholder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7725856-F293-1F3C-D8F3-FAA66D3C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83"/>
          <a:stretch/>
        </p:blipFill>
        <p:spPr>
          <a:xfrm>
            <a:off x="64825" y="3010553"/>
            <a:ext cx="6489700" cy="1152709"/>
          </a:xfrm>
        </p:spPr>
      </p:pic>
      <p:pic>
        <p:nvPicPr>
          <p:cNvPr id="19" name="Picture 18" descr="A close-up of a math equation&#10;&#10;Description automatically generated">
            <a:extLst>
              <a:ext uri="{FF2B5EF4-FFF2-40B4-BE49-F238E27FC236}">
                <a16:creationId xmlns:a16="http://schemas.microsoft.com/office/drawing/2014/main" id="{E25EE6B3-B1B5-A4C4-5411-A3E57674E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67"/>
          <a:stretch/>
        </p:blipFill>
        <p:spPr>
          <a:xfrm>
            <a:off x="64825" y="2008865"/>
            <a:ext cx="5092700" cy="933043"/>
          </a:xfrm>
          <a:prstGeom prst="rect">
            <a:avLst/>
          </a:prstGeom>
        </p:spPr>
      </p:pic>
      <p:pic>
        <p:nvPicPr>
          <p:cNvPr id="21" name="Picture 20" descr="A close-up of a text&#10;&#10;Description automatically generated">
            <a:extLst>
              <a:ext uri="{FF2B5EF4-FFF2-40B4-BE49-F238E27FC236}">
                <a16:creationId xmlns:a16="http://schemas.microsoft.com/office/drawing/2014/main" id="{5F7A3774-7011-5E19-9A31-70DE2C72E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" y="4828656"/>
            <a:ext cx="6540500" cy="96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829B2A-788F-3FE7-239C-B1D2DFA69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5" y="4235609"/>
            <a:ext cx="5537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0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D4C0-36D8-BF94-3BC6-9BC1E8AE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code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4F1D0E-6E9E-1557-567F-11C0C8BCF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53732"/>
            <a:ext cx="6705600" cy="952500"/>
          </a:xfr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DAC891B-9FF9-383B-15F4-CCE707EF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3148436"/>
            <a:ext cx="5488894" cy="20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482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157</TotalTime>
  <Words>445</Words>
  <Application>Microsoft Macintosh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Gallery</vt:lpstr>
      <vt:lpstr>Genuine Ice Cream </vt:lpstr>
      <vt:lpstr>Areas of Focus </vt:lpstr>
      <vt:lpstr>Different Products </vt:lpstr>
      <vt:lpstr>Main Variables </vt:lpstr>
      <vt:lpstr>Why We Care</vt:lpstr>
      <vt:lpstr>Methods And Code </vt:lpstr>
      <vt:lpstr>Methods And Code </vt:lpstr>
      <vt:lpstr>Methods And Code </vt:lpstr>
      <vt:lpstr>Methods and code</vt:lpstr>
      <vt:lpstr>All Data </vt:lpstr>
      <vt:lpstr>Style</vt:lpstr>
      <vt:lpstr>Style</vt:lpstr>
      <vt:lpstr>Category </vt:lpstr>
      <vt:lpstr>Category </vt:lpstr>
      <vt:lpstr>Old V.S New </vt:lpstr>
      <vt:lpstr>Adjustments </vt:lpstr>
      <vt:lpstr>Old V.S New </vt:lpstr>
      <vt:lpstr>Old v.S new </vt:lpstr>
      <vt:lpstr>Total Time Saved Estimating 30 Inputs a Day </vt:lpstr>
      <vt:lpstr>Money saved </vt:lpstr>
      <vt:lpstr>Small Process Adjustment Suggestions</vt:lpstr>
      <vt:lpstr>Final Deliverable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Stewart, Trevor</dc:creator>
  <cp:lastModifiedBy>Stewart, Trevor</cp:lastModifiedBy>
  <cp:revision>10</cp:revision>
  <dcterms:created xsi:type="dcterms:W3CDTF">2024-08-11T19:50:31Z</dcterms:created>
  <dcterms:modified xsi:type="dcterms:W3CDTF">2024-08-12T20:23:42Z</dcterms:modified>
</cp:coreProperties>
</file>