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6" r:id="rId2"/>
    <p:sldId id="268" r:id="rId3"/>
    <p:sldId id="267" r:id="rId4"/>
    <p:sldId id="259" r:id="rId5"/>
    <p:sldId id="258" r:id="rId6"/>
    <p:sldId id="261" r:id="rId7"/>
    <p:sldId id="262" r:id="rId8"/>
    <p:sldId id="263"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E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8C3025-2103-5EE1-3979-EFA35E94D1C0}" v="1710" dt="2024-04-21T18:56:39.0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4/21/2024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4/21/2024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4/21/2024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4/21/2024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ECDC"/>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E425AD-F67C-0692-6CBD-4A79455CEA1C}"/>
              </a:ext>
            </a:extLst>
          </p:cNvPr>
          <p:cNvSpPr/>
          <p:nvPr/>
        </p:nvSpPr>
        <p:spPr>
          <a:xfrm>
            <a:off x="0" y="-1"/>
            <a:ext cx="5860472" cy="6871855"/>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BA00424-E572-E506-1FEA-92C9930150C6}"/>
              </a:ext>
            </a:extLst>
          </p:cNvPr>
          <p:cNvSpPr txBox="1"/>
          <p:nvPr/>
        </p:nvSpPr>
        <p:spPr>
          <a:xfrm>
            <a:off x="6503158" y="649480"/>
            <a:ext cx="4862447" cy="554604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Aft>
                <a:spcPts val="600"/>
              </a:spcAft>
            </a:pPr>
            <a:r>
              <a:rPr lang="en-US" sz="2800" dirty="0">
                <a:solidFill>
                  <a:schemeClr val="accent1"/>
                </a:solidFill>
                <a:latin typeface="Century Schoolbook"/>
              </a:rPr>
              <a:t>Here at Montana State University a variety of committees, programs, and student clubs have come together to provide the following resources for all students. With this, we all have the same goal in mind: to give first-gen students the resources they need to thrive and succeed in higher education. </a:t>
            </a:r>
          </a:p>
        </p:txBody>
      </p:sp>
      <p:sp>
        <p:nvSpPr>
          <p:cNvPr id="2" name="Title 1">
            <a:extLst>
              <a:ext uri="{FF2B5EF4-FFF2-40B4-BE49-F238E27FC236}">
                <a16:creationId xmlns:a16="http://schemas.microsoft.com/office/drawing/2014/main" id="{4E541559-2087-8DAB-E87C-B30D6191DCA6}"/>
              </a:ext>
            </a:extLst>
          </p:cNvPr>
          <p:cNvSpPr>
            <a:spLocks noGrp="1"/>
          </p:cNvSpPr>
          <p:nvPr>
            <p:ph type="title"/>
          </p:nvPr>
        </p:nvSpPr>
        <p:spPr>
          <a:xfrm>
            <a:off x="937232" y="1709073"/>
            <a:ext cx="4230100" cy="3387497"/>
          </a:xfrm>
        </p:spPr>
        <p:txBody>
          <a:bodyPr vert="horz" lIns="91440" tIns="45720" rIns="91440" bIns="45720" rtlCol="0" anchor="b">
            <a:normAutofit/>
          </a:bodyPr>
          <a:lstStyle/>
          <a:p>
            <a:pPr algn="r"/>
            <a:r>
              <a:rPr lang="en-US" sz="4000" b="1" kern="1200" dirty="0">
                <a:solidFill>
                  <a:srgbClr val="FFFFFF"/>
                </a:solidFill>
                <a:latin typeface="Courier New"/>
                <a:cs typeface="Courier New"/>
              </a:rPr>
              <a:t>First-Generation Student Resources</a:t>
            </a:r>
          </a:p>
        </p:txBody>
      </p:sp>
    </p:spTree>
    <p:extLst>
      <p:ext uri="{BB962C8B-B14F-4D97-AF65-F5344CB8AC3E}">
        <p14:creationId xmlns:p14="http://schemas.microsoft.com/office/powerpoint/2010/main" val="3907375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EC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41559-2087-8DAB-E87C-B30D6191DCA6}"/>
              </a:ext>
            </a:extLst>
          </p:cNvPr>
          <p:cNvSpPr>
            <a:spLocks noGrp="1"/>
          </p:cNvSpPr>
          <p:nvPr>
            <p:ph type="title"/>
          </p:nvPr>
        </p:nvSpPr>
        <p:spPr>
          <a:xfrm>
            <a:off x="245871" y="254289"/>
            <a:ext cx="11408173" cy="1325563"/>
          </a:xfrm>
        </p:spPr>
        <p:txBody>
          <a:bodyPr/>
          <a:lstStyle/>
          <a:p>
            <a:r>
              <a:rPr lang="en-US" b="1" dirty="0">
                <a:solidFill>
                  <a:srgbClr val="153D64"/>
                </a:solidFill>
                <a:latin typeface="Courier New"/>
                <a:cs typeface="Courier New"/>
              </a:rPr>
              <a:t>Testimonials from First-Gen Grads</a:t>
            </a:r>
            <a:endParaRPr lang="en-US" dirty="0"/>
          </a:p>
        </p:txBody>
      </p:sp>
      <p:sp>
        <p:nvSpPr>
          <p:cNvPr id="10" name="TextBox 9">
            <a:extLst>
              <a:ext uri="{FF2B5EF4-FFF2-40B4-BE49-F238E27FC236}">
                <a16:creationId xmlns:a16="http://schemas.microsoft.com/office/drawing/2014/main" id="{BBA00424-E572-E506-1FEA-92C9930150C6}"/>
              </a:ext>
            </a:extLst>
          </p:cNvPr>
          <p:cNvSpPr txBox="1"/>
          <p:nvPr/>
        </p:nvSpPr>
        <p:spPr>
          <a:xfrm>
            <a:off x="249382" y="1711037"/>
            <a:ext cx="1139536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163E64"/>
                </a:solidFill>
                <a:latin typeface="Century Schoolbook"/>
              </a:rPr>
              <a:t>Nana Mensah</a:t>
            </a:r>
            <a:endParaRPr lang="en-US" sz="2000" dirty="0">
              <a:solidFill>
                <a:srgbClr val="163E64"/>
              </a:solidFill>
              <a:latin typeface="Century Schoolbook"/>
            </a:endParaRPr>
          </a:p>
          <a:p>
            <a:pPr marL="342900" indent="-342900">
              <a:buFont typeface="Arial"/>
              <a:buChar char="•"/>
            </a:pPr>
            <a:r>
              <a:rPr lang="en-US" sz="2000" dirty="0">
                <a:solidFill>
                  <a:schemeClr val="tx2">
                    <a:lumMod val="90000"/>
                    <a:lumOff val="10000"/>
                  </a:schemeClr>
                </a:solidFill>
                <a:latin typeface="Century Schoolbook"/>
                <a:ea typeface="+mn-lt"/>
                <a:cs typeface="Courier New"/>
              </a:rPr>
              <a:t>Hometown: Takoradi, Ghana</a:t>
            </a:r>
            <a:endParaRPr lang="en-US" dirty="0">
              <a:solidFill>
                <a:schemeClr val="tx2">
                  <a:lumMod val="90000"/>
                  <a:lumOff val="10000"/>
                </a:schemeClr>
              </a:solidFill>
              <a:latin typeface="Aptos" panose="020B0004020202020204"/>
              <a:ea typeface="+mn-lt"/>
              <a:cs typeface="Courier New"/>
            </a:endParaRPr>
          </a:p>
          <a:p>
            <a:pPr marL="342900" indent="-342900">
              <a:buFont typeface="Arial"/>
              <a:buChar char="•"/>
            </a:pPr>
            <a:r>
              <a:rPr lang="en-US" sz="2000" dirty="0">
                <a:solidFill>
                  <a:schemeClr val="tx2">
                    <a:lumMod val="90000"/>
                    <a:lumOff val="10000"/>
                  </a:schemeClr>
                </a:solidFill>
                <a:latin typeface="Century Schoolbook"/>
                <a:ea typeface="+mn-lt"/>
                <a:cs typeface="Courier New"/>
              </a:rPr>
              <a:t>Program: PhD in Mathematical Sciences</a:t>
            </a:r>
            <a:endParaRPr lang="en-US" dirty="0">
              <a:solidFill>
                <a:schemeClr val="tx2">
                  <a:lumMod val="90000"/>
                  <a:lumOff val="10000"/>
                </a:schemeClr>
              </a:solidFill>
              <a:latin typeface="Aptos" panose="020B0004020202020204"/>
              <a:cs typeface="Courier New"/>
            </a:endParaRPr>
          </a:p>
        </p:txBody>
      </p:sp>
      <p:sp>
        <p:nvSpPr>
          <p:cNvPr id="11" name="TextBox 10">
            <a:extLst>
              <a:ext uri="{FF2B5EF4-FFF2-40B4-BE49-F238E27FC236}">
                <a16:creationId xmlns:a16="http://schemas.microsoft.com/office/drawing/2014/main" id="{67F35A76-DCE0-79B2-FA84-ECFE9318C542}"/>
              </a:ext>
            </a:extLst>
          </p:cNvPr>
          <p:cNvSpPr txBox="1"/>
          <p:nvPr/>
        </p:nvSpPr>
        <p:spPr>
          <a:xfrm>
            <a:off x="4541025" y="3449139"/>
            <a:ext cx="7398326"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163E64"/>
                </a:solidFill>
                <a:latin typeface="Century Schoolbook"/>
              </a:rPr>
              <a:t>What advice do you have for first-gen grad students?</a:t>
            </a:r>
            <a:endParaRPr lang="en-US" dirty="0"/>
          </a:p>
          <a:p>
            <a:r>
              <a:rPr lang="en-US" sz="2000" dirty="0">
                <a:solidFill>
                  <a:srgbClr val="163E64"/>
                </a:solidFill>
                <a:latin typeface="Century Schoolbook"/>
                <a:ea typeface="+mn-lt"/>
                <a:cs typeface="+mn-lt"/>
              </a:rPr>
              <a:t>Connect with other first-generation graduate students who understand your experiences and can offer support and encouragement. Additionally, seek out faculty and staff members who are committed to your success and can provide mentorship and guidance as you navigate your academic journey.</a:t>
            </a:r>
            <a:r>
              <a:rPr lang="en-US" sz="2000" dirty="0">
                <a:solidFill>
                  <a:schemeClr val="tx2">
                    <a:lumMod val="90000"/>
                    <a:lumOff val="10000"/>
                  </a:schemeClr>
                </a:solidFill>
                <a:latin typeface="Century Schoolbook"/>
                <a:ea typeface="+mn-lt"/>
                <a:cs typeface="+mn-lt"/>
              </a:rPr>
              <a:t> </a:t>
            </a:r>
            <a:br>
              <a:rPr lang="en-US" sz="2000" dirty="0">
                <a:solidFill>
                  <a:schemeClr val="tx2">
                    <a:lumMod val="90000"/>
                    <a:lumOff val="10000"/>
                  </a:schemeClr>
                </a:solidFill>
                <a:latin typeface="Century Schoolbook"/>
              </a:rPr>
            </a:br>
            <a:endParaRPr lang="en-US" sz="2000">
              <a:solidFill>
                <a:schemeClr val="tx2">
                  <a:lumMod val="90000"/>
                  <a:lumOff val="10000"/>
                </a:schemeClr>
              </a:solidFill>
              <a:latin typeface="Century Schoolbook"/>
            </a:endParaRPr>
          </a:p>
        </p:txBody>
      </p:sp>
      <p:pic>
        <p:nvPicPr>
          <p:cNvPr id="3" name="Picture 2" descr="nana mensah">
            <a:extLst>
              <a:ext uri="{FF2B5EF4-FFF2-40B4-BE49-F238E27FC236}">
                <a16:creationId xmlns:a16="http://schemas.microsoft.com/office/drawing/2014/main" id="{35EB8B71-75EB-94BB-7F83-AF6A335D2255}"/>
              </a:ext>
            </a:extLst>
          </p:cNvPr>
          <p:cNvPicPr>
            <a:picLocks noChangeAspect="1"/>
          </p:cNvPicPr>
          <p:nvPr/>
        </p:nvPicPr>
        <p:blipFill>
          <a:blip r:embed="rId2"/>
          <a:stretch>
            <a:fillRect/>
          </a:stretch>
        </p:blipFill>
        <p:spPr>
          <a:xfrm>
            <a:off x="507304" y="2938397"/>
            <a:ext cx="3223364" cy="3580356"/>
          </a:xfrm>
          <a:prstGeom prst="rect">
            <a:avLst/>
          </a:prstGeom>
        </p:spPr>
      </p:pic>
    </p:spTree>
    <p:extLst>
      <p:ext uri="{BB962C8B-B14F-4D97-AF65-F5344CB8AC3E}">
        <p14:creationId xmlns:p14="http://schemas.microsoft.com/office/powerpoint/2010/main" val="589103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EC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41559-2087-8DAB-E87C-B30D6191DCA6}"/>
              </a:ext>
            </a:extLst>
          </p:cNvPr>
          <p:cNvSpPr>
            <a:spLocks noGrp="1"/>
          </p:cNvSpPr>
          <p:nvPr>
            <p:ph type="title"/>
          </p:nvPr>
        </p:nvSpPr>
        <p:spPr>
          <a:xfrm>
            <a:off x="242454" y="129598"/>
            <a:ext cx="9351818" cy="1325563"/>
          </a:xfrm>
        </p:spPr>
        <p:txBody>
          <a:bodyPr/>
          <a:lstStyle/>
          <a:p>
            <a:r>
              <a:rPr lang="en-US" b="1" dirty="0">
                <a:solidFill>
                  <a:srgbClr val="153D64"/>
                </a:solidFill>
                <a:latin typeface="Courier New"/>
                <a:cs typeface="Courier New"/>
              </a:rPr>
              <a:t>First-Generation Students Association</a:t>
            </a:r>
          </a:p>
        </p:txBody>
      </p:sp>
      <p:pic>
        <p:nvPicPr>
          <p:cNvPr id="4" name="Picture 3" descr="A yellow and blue logo with a building and a cat&#10;&#10;Description automatically generated">
            <a:extLst>
              <a:ext uri="{FF2B5EF4-FFF2-40B4-BE49-F238E27FC236}">
                <a16:creationId xmlns:a16="http://schemas.microsoft.com/office/drawing/2014/main" id="{9B2B27C8-8481-A245-FF5B-501A781C2364}"/>
              </a:ext>
            </a:extLst>
          </p:cNvPr>
          <p:cNvPicPr>
            <a:picLocks noChangeAspect="1"/>
          </p:cNvPicPr>
          <p:nvPr/>
        </p:nvPicPr>
        <p:blipFill>
          <a:blip r:embed="rId2"/>
          <a:stretch>
            <a:fillRect/>
          </a:stretch>
        </p:blipFill>
        <p:spPr>
          <a:xfrm>
            <a:off x="9192490" y="-152401"/>
            <a:ext cx="3006437" cy="3006437"/>
          </a:xfrm>
          <a:prstGeom prst="rect">
            <a:avLst/>
          </a:prstGeom>
        </p:spPr>
      </p:pic>
      <p:sp>
        <p:nvSpPr>
          <p:cNvPr id="10" name="TextBox 9">
            <a:extLst>
              <a:ext uri="{FF2B5EF4-FFF2-40B4-BE49-F238E27FC236}">
                <a16:creationId xmlns:a16="http://schemas.microsoft.com/office/drawing/2014/main" id="{BBA00424-E572-E506-1FEA-92C9930150C6}"/>
              </a:ext>
            </a:extLst>
          </p:cNvPr>
          <p:cNvSpPr txBox="1"/>
          <p:nvPr/>
        </p:nvSpPr>
        <p:spPr>
          <a:xfrm>
            <a:off x="249382" y="1641763"/>
            <a:ext cx="9344888"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tx2">
                    <a:lumMod val="90000"/>
                    <a:lumOff val="10000"/>
                  </a:schemeClr>
                </a:solidFill>
                <a:latin typeface="Century Schoolbook"/>
                <a:cs typeface="Courier New"/>
              </a:rPr>
              <a:t>Our Mission: </a:t>
            </a:r>
            <a:r>
              <a:rPr lang="en-US" sz="2400" dirty="0">
                <a:solidFill>
                  <a:schemeClr val="tx2">
                    <a:lumMod val="90000"/>
                    <a:lumOff val="10000"/>
                  </a:schemeClr>
                </a:solidFill>
                <a:latin typeface="Century Schoolbook"/>
                <a:cs typeface="Courier New"/>
              </a:rPr>
              <a:t>To provide a welcoming environment through planned and coordinated activities and programs to offer first-generation students positive and high-impact experiences and support.</a:t>
            </a:r>
          </a:p>
          <a:p>
            <a:endParaRPr lang="en-US" sz="2400" dirty="0">
              <a:solidFill>
                <a:schemeClr val="tx2">
                  <a:lumMod val="90000"/>
                  <a:lumOff val="10000"/>
                </a:schemeClr>
              </a:solidFill>
              <a:latin typeface="Century Schoolbook"/>
              <a:cs typeface="Courier New"/>
            </a:endParaRPr>
          </a:p>
          <a:p>
            <a:r>
              <a:rPr lang="en-US" sz="2400" b="1" dirty="0">
                <a:solidFill>
                  <a:schemeClr val="tx2">
                    <a:lumMod val="90000"/>
                    <a:lumOff val="10000"/>
                  </a:schemeClr>
                </a:solidFill>
                <a:latin typeface="Century Schoolbook"/>
                <a:cs typeface="Courier New"/>
              </a:rPr>
              <a:t>About us: </a:t>
            </a:r>
            <a:endParaRPr lang="en-US" sz="2400" dirty="0">
              <a:solidFill>
                <a:schemeClr val="tx2">
                  <a:lumMod val="90000"/>
                  <a:lumOff val="10000"/>
                </a:schemeClr>
              </a:solidFill>
              <a:latin typeface="Century Schoolbook"/>
              <a:cs typeface="Courier New"/>
            </a:endParaRPr>
          </a:p>
          <a:p>
            <a:pPr marL="342900" indent="-342900">
              <a:buFont typeface="Arial"/>
              <a:buChar char="•"/>
            </a:pPr>
            <a:r>
              <a:rPr lang="en-US" sz="2400" dirty="0">
                <a:solidFill>
                  <a:schemeClr val="tx2">
                    <a:lumMod val="90000"/>
                    <a:lumOff val="10000"/>
                  </a:schemeClr>
                </a:solidFill>
                <a:latin typeface="Century Schoolbook"/>
                <a:cs typeface="Courier New"/>
              </a:rPr>
              <a:t>Student organization established in Nov 2022.</a:t>
            </a:r>
          </a:p>
          <a:p>
            <a:pPr marL="342900" indent="-342900">
              <a:buFont typeface="Arial"/>
              <a:buChar char="•"/>
            </a:pPr>
            <a:r>
              <a:rPr lang="en-US" sz="2400" dirty="0">
                <a:solidFill>
                  <a:schemeClr val="tx2">
                    <a:lumMod val="90000"/>
                    <a:lumOff val="10000"/>
                  </a:schemeClr>
                </a:solidFill>
                <a:latin typeface="Century Schoolbook"/>
                <a:cs typeface="Courier New"/>
              </a:rPr>
              <a:t>Student organization of the year in 2023. </a:t>
            </a:r>
          </a:p>
          <a:p>
            <a:pPr marL="342900" indent="-342900">
              <a:buFont typeface="Arial"/>
              <a:buChar char="•"/>
            </a:pPr>
            <a:r>
              <a:rPr lang="en-US" sz="2400" dirty="0">
                <a:solidFill>
                  <a:schemeClr val="tx2">
                    <a:lumMod val="90000"/>
                    <a:lumOff val="10000"/>
                  </a:schemeClr>
                </a:solidFill>
                <a:latin typeface="Century Schoolbook"/>
                <a:cs typeface="Courier New"/>
              </a:rPr>
              <a:t>Open to graduate students and undergraduate students. </a:t>
            </a:r>
          </a:p>
          <a:p>
            <a:pPr marL="342900" indent="-342900">
              <a:buFont typeface="Arial"/>
              <a:buChar char="•"/>
            </a:pPr>
            <a:r>
              <a:rPr lang="en-US" sz="2400" dirty="0">
                <a:solidFill>
                  <a:schemeClr val="tx2">
                    <a:lumMod val="90000"/>
                    <a:lumOff val="10000"/>
                  </a:schemeClr>
                </a:solidFill>
                <a:latin typeface="Century Schoolbook"/>
                <a:cs typeface="Courier New"/>
              </a:rPr>
              <a:t>Scan the QR code to learn more about our mission and join our student organization!</a:t>
            </a:r>
          </a:p>
        </p:txBody>
      </p:sp>
      <p:pic>
        <p:nvPicPr>
          <p:cNvPr id="3" name="Picture 2" descr="A qr code on a white background&#10;&#10;Description automatically generated">
            <a:extLst>
              <a:ext uri="{FF2B5EF4-FFF2-40B4-BE49-F238E27FC236}">
                <a16:creationId xmlns:a16="http://schemas.microsoft.com/office/drawing/2014/main" id="{7CF55D05-A834-6848-5F68-191EBD653BC9}"/>
              </a:ext>
            </a:extLst>
          </p:cNvPr>
          <p:cNvPicPr>
            <a:picLocks noChangeAspect="1"/>
          </p:cNvPicPr>
          <p:nvPr/>
        </p:nvPicPr>
        <p:blipFill rotWithShape="1">
          <a:blip r:embed="rId3"/>
          <a:srcRect l="10145" t="10420" r="10145" b="27344"/>
          <a:stretch/>
        </p:blipFill>
        <p:spPr>
          <a:xfrm>
            <a:off x="9599469" y="2849364"/>
            <a:ext cx="2277735" cy="2211137"/>
          </a:xfrm>
          <a:prstGeom prst="rect">
            <a:avLst/>
          </a:prstGeom>
        </p:spPr>
      </p:pic>
      <p:sp>
        <p:nvSpPr>
          <p:cNvPr id="5" name="TextBox 4">
            <a:extLst>
              <a:ext uri="{FF2B5EF4-FFF2-40B4-BE49-F238E27FC236}">
                <a16:creationId xmlns:a16="http://schemas.microsoft.com/office/drawing/2014/main" id="{743626FA-325E-3571-2095-15DF4F648A60}"/>
              </a:ext>
            </a:extLst>
          </p:cNvPr>
          <p:cNvSpPr txBox="1"/>
          <p:nvPr/>
        </p:nvSpPr>
        <p:spPr>
          <a:xfrm>
            <a:off x="6345381" y="5798126"/>
            <a:ext cx="568728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000" b="1" dirty="0">
                <a:solidFill>
                  <a:schemeClr val="tx2">
                    <a:lumMod val="90000"/>
                    <a:lumOff val="10000"/>
                  </a:schemeClr>
                </a:solidFill>
                <a:latin typeface="Century Schoolbook"/>
              </a:rPr>
              <a:t>Email:</a:t>
            </a:r>
            <a:r>
              <a:rPr lang="en-US" sz="2000" dirty="0">
                <a:solidFill>
                  <a:schemeClr val="tx2">
                    <a:lumMod val="90000"/>
                    <a:lumOff val="10000"/>
                  </a:schemeClr>
                </a:solidFill>
                <a:latin typeface="Century Schoolbook"/>
              </a:rPr>
              <a:t> firstgens.montanastate@gmail.com</a:t>
            </a:r>
            <a:endParaRPr lang="en-US"/>
          </a:p>
          <a:p>
            <a:pPr algn="r"/>
            <a:r>
              <a:rPr lang="en-US" sz="2000" b="1" dirty="0">
                <a:solidFill>
                  <a:schemeClr val="tx2">
                    <a:lumMod val="90000"/>
                    <a:lumOff val="10000"/>
                  </a:schemeClr>
                </a:solidFill>
                <a:latin typeface="Century Schoolbook"/>
              </a:rPr>
              <a:t>Instagram:</a:t>
            </a:r>
            <a:r>
              <a:rPr lang="en-US" sz="2000" dirty="0">
                <a:solidFill>
                  <a:schemeClr val="tx2">
                    <a:lumMod val="90000"/>
                    <a:lumOff val="10000"/>
                  </a:schemeClr>
                </a:solidFill>
                <a:latin typeface="Century Schoolbook"/>
              </a:rPr>
              <a:t> </a:t>
            </a:r>
            <a:r>
              <a:rPr lang="en-US" sz="2000" err="1">
                <a:solidFill>
                  <a:schemeClr val="tx2">
                    <a:lumMod val="90000"/>
                    <a:lumOff val="10000"/>
                  </a:schemeClr>
                </a:solidFill>
                <a:latin typeface="Century Schoolbook"/>
              </a:rPr>
              <a:t>msu_firstgenerationstudents</a:t>
            </a:r>
            <a:endParaRPr lang="en-US" sz="2000">
              <a:solidFill>
                <a:schemeClr val="tx2">
                  <a:lumMod val="90000"/>
                  <a:lumOff val="10000"/>
                </a:schemeClr>
              </a:solidFill>
              <a:latin typeface="Century Schoolbook"/>
            </a:endParaRPr>
          </a:p>
        </p:txBody>
      </p:sp>
    </p:spTree>
    <p:extLst>
      <p:ext uri="{BB962C8B-B14F-4D97-AF65-F5344CB8AC3E}">
        <p14:creationId xmlns:p14="http://schemas.microsoft.com/office/powerpoint/2010/main" val="1646831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C3D2873-2194-4FB0-BFBA-7E7EEB984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wo women standing next to a table with a table covered in blue cloth&#10;&#10;Description automatically generated">
            <a:extLst>
              <a:ext uri="{FF2B5EF4-FFF2-40B4-BE49-F238E27FC236}">
                <a16:creationId xmlns:a16="http://schemas.microsoft.com/office/drawing/2014/main" id="{3CA44040-5CC6-BA09-EEAF-826CDEF4DA7B}"/>
              </a:ext>
            </a:extLst>
          </p:cNvPr>
          <p:cNvPicPr>
            <a:picLocks noChangeAspect="1"/>
          </p:cNvPicPr>
          <p:nvPr/>
        </p:nvPicPr>
        <p:blipFill rotWithShape="1">
          <a:blip r:embed="rId2"/>
          <a:srcRect l="16868" r="11528" b="1"/>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4" name="Picture 3" descr="A group of people standing in front of a screen&#10;&#10;Description automatically generated">
            <a:extLst>
              <a:ext uri="{FF2B5EF4-FFF2-40B4-BE49-F238E27FC236}">
                <a16:creationId xmlns:a16="http://schemas.microsoft.com/office/drawing/2014/main" id="{E72F24F1-4A8C-C0C3-C6CF-4F1095B49612}"/>
              </a:ext>
            </a:extLst>
          </p:cNvPr>
          <p:cNvPicPr>
            <a:picLocks noChangeAspect="1"/>
          </p:cNvPicPr>
          <p:nvPr/>
        </p:nvPicPr>
        <p:blipFill rotWithShape="1">
          <a:blip r:embed="rId3"/>
          <a:srcRect l="7994" r="11195" b="1"/>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5" name="Picture 4" descr="A group of people on a stage with flags&#10;&#10;Description automatically generated">
            <a:extLst>
              <a:ext uri="{FF2B5EF4-FFF2-40B4-BE49-F238E27FC236}">
                <a16:creationId xmlns:a16="http://schemas.microsoft.com/office/drawing/2014/main" id="{55833B8B-7D55-6DED-BF16-FF1006CCFCC0}"/>
              </a:ext>
            </a:extLst>
          </p:cNvPr>
          <p:cNvPicPr>
            <a:picLocks noChangeAspect="1"/>
          </p:cNvPicPr>
          <p:nvPr/>
        </p:nvPicPr>
        <p:blipFill rotWithShape="1">
          <a:blip r:embed="rId4"/>
          <a:srcRect t="26342" r="-1" b="-1"/>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15" name="Freeform: Shape 14">
            <a:extLst>
              <a:ext uri="{FF2B5EF4-FFF2-40B4-BE49-F238E27FC236}">
                <a16:creationId xmlns:a16="http://schemas.microsoft.com/office/drawing/2014/main" id="{B228652A-FD81-4A3C-B164-2012BF4EE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7943" cy="6858000"/>
          </a:xfrm>
          <a:custGeom>
            <a:avLst/>
            <a:gdLst>
              <a:gd name="connsiteX0" fmla="*/ 0 w 5927943"/>
              <a:gd name="connsiteY0" fmla="*/ 0 h 6858000"/>
              <a:gd name="connsiteX1" fmla="*/ 5129522 w 5927943"/>
              <a:gd name="connsiteY1" fmla="*/ 0 h 6858000"/>
              <a:gd name="connsiteX2" fmla="*/ 5289639 w 5927943"/>
              <a:gd name="connsiteY2" fmla="*/ 323150 h 6858000"/>
              <a:gd name="connsiteX3" fmla="*/ 5927943 w 5927943"/>
              <a:gd name="connsiteY3" fmla="*/ 3476847 h 6858000"/>
              <a:gd name="connsiteX4" fmla="*/ 5289639 w 5927943"/>
              <a:gd name="connsiteY4" fmla="*/ 6630545 h 6858000"/>
              <a:gd name="connsiteX5" fmla="*/ 5176937 w 5927943"/>
              <a:gd name="connsiteY5" fmla="*/ 6858000 h 6858000"/>
              <a:gd name="connsiteX6" fmla="*/ 0 w 592794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7943" h="6858000">
                <a:moveTo>
                  <a:pt x="0" y="0"/>
                </a:moveTo>
                <a:lnTo>
                  <a:pt x="5129522" y="0"/>
                </a:lnTo>
                <a:lnTo>
                  <a:pt x="5289639" y="323150"/>
                </a:lnTo>
                <a:cubicBezTo>
                  <a:pt x="5692631" y="1223391"/>
                  <a:pt x="5927943" y="2308646"/>
                  <a:pt x="5927943" y="3476847"/>
                </a:cubicBezTo>
                <a:cubicBezTo>
                  <a:pt x="5927943" y="4645048"/>
                  <a:pt x="5692631" y="5730304"/>
                  <a:pt x="5289639" y="6630545"/>
                </a:cubicBezTo>
                <a:lnTo>
                  <a:pt x="517693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7" name="Freeform: Shape 16">
            <a:extLst>
              <a:ext uri="{FF2B5EF4-FFF2-40B4-BE49-F238E27FC236}">
                <a16:creationId xmlns:a16="http://schemas.microsoft.com/office/drawing/2014/main" id="{FE8F25D8-4980-4C67-9E0C-7BE94C9CB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17310" cy="6858000"/>
          </a:xfrm>
          <a:custGeom>
            <a:avLst/>
            <a:gdLst>
              <a:gd name="connsiteX0" fmla="*/ 0 w 5917310"/>
              <a:gd name="connsiteY0" fmla="*/ 0 h 6858000"/>
              <a:gd name="connsiteX1" fmla="*/ 5118889 w 5917310"/>
              <a:gd name="connsiteY1" fmla="*/ 0 h 6858000"/>
              <a:gd name="connsiteX2" fmla="*/ 5279006 w 5917310"/>
              <a:gd name="connsiteY2" fmla="*/ 323150 h 6858000"/>
              <a:gd name="connsiteX3" fmla="*/ 5917310 w 5917310"/>
              <a:gd name="connsiteY3" fmla="*/ 3476847 h 6858000"/>
              <a:gd name="connsiteX4" fmla="*/ 5279006 w 5917310"/>
              <a:gd name="connsiteY4" fmla="*/ 6630545 h 6858000"/>
              <a:gd name="connsiteX5" fmla="*/ 5166304 w 5917310"/>
              <a:gd name="connsiteY5" fmla="*/ 6858000 h 6858000"/>
              <a:gd name="connsiteX6" fmla="*/ 0 w 59173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7310" h="6858000">
                <a:moveTo>
                  <a:pt x="0" y="0"/>
                </a:moveTo>
                <a:lnTo>
                  <a:pt x="5118889" y="0"/>
                </a:lnTo>
                <a:lnTo>
                  <a:pt x="5279006" y="323150"/>
                </a:lnTo>
                <a:cubicBezTo>
                  <a:pt x="5681998" y="1223391"/>
                  <a:pt x="5917310" y="2308646"/>
                  <a:pt x="5917310" y="3476847"/>
                </a:cubicBezTo>
                <a:cubicBezTo>
                  <a:pt x="5917310" y="4645048"/>
                  <a:pt x="5681998" y="5730304"/>
                  <a:pt x="5279006" y="6630545"/>
                </a:cubicBezTo>
                <a:lnTo>
                  <a:pt x="516630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10F3C460-7725-2733-B515-C5243625B902}"/>
              </a:ext>
            </a:extLst>
          </p:cNvPr>
          <p:cNvSpPr txBox="1"/>
          <p:nvPr/>
        </p:nvSpPr>
        <p:spPr>
          <a:xfrm>
            <a:off x="466621" y="1527048"/>
            <a:ext cx="5075474" cy="2770632"/>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5400" b="1" kern="1200" dirty="0">
                <a:latin typeface="+mj-lt"/>
                <a:ea typeface="+mj-ea"/>
                <a:cs typeface="+mj-cs"/>
              </a:rPr>
              <a:t>First-Generation Students</a:t>
            </a:r>
            <a:endParaRPr lang="en-US" sz="5400" dirty="0">
              <a:latin typeface="+mj-lt"/>
              <a:ea typeface="+mj-ea"/>
              <a:cs typeface="+mj-cs"/>
            </a:endParaRPr>
          </a:p>
          <a:p>
            <a:pPr>
              <a:lnSpc>
                <a:spcPct val="90000"/>
              </a:lnSpc>
              <a:spcBef>
                <a:spcPct val="0"/>
              </a:spcBef>
              <a:spcAft>
                <a:spcPts val="600"/>
              </a:spcAft>
            </a:pPr>
            <a:r>
              <a:rPr lang="en-US" sz="5400" b="1" kern="1200" dirty="0">
                <a:latin typeface="+mj-lt"/>
                <a:ea typeface="+mj-ea"/>
                <a:cs typeface="+mj-cs"/>
              </a:rPr>
              <a:t>Association</a:t>
            </a:r>
            <a:endParaRPr lang="en-US" sz="5400" kern="1200" dirty="0">
              <a:latin typeface="+mj-lt"/>
              <a:ea typeface="+mj-ea"/>
              <a:cs typeface="+mj-cs"/>
            </a:endParaRPr>
          </a:p>
        </p:txBody>
      </p:sp>
      <p:sp>
        <p:nvSpPr>
          <p:cNvPr id="19" name="Rectangle 18">
            <a:extLst>
              <a:ext uri="{FF2B5EF4-FFF2-40B4-BE49-F238E27FC236}">
                <a16:creationId xmlns:a16="http://schemas.microsoft.com/office/drawing/2014/main" id="{1A214C69-1234-4E5D-91CD-BEA0020425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F86E49C8-40C0-4E80-BAC0-9A66298F1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5098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ECDC"/>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582A3F-D74E-AF16-198F-03EB1384AFA6}"/>
              </a:ext>
            </a:extLst>
          </p:cNvPr>
          <p:cNvSpPr>
            <a:spLocks noGrp="1"/>
          </p:cNvSpPr>
          <p:nvPr>
            <p:ph type="title"/>
          </p:nvPr>
        </p:nvSpPr>
        <p:spPr/>
        <p:txBody>
          <a:bodyPr/>
          <a:lstStyle/>
          <a:p>
            <a:r>
              <a:rPr lang="en-US" dirty="0">
                <a:solidFill>
                  <a:srgbClr val="153D64"/>
                </a:solidFill>
              </a:rPr>
              <a:t>First-Generation Committee</a:t>
            </a:r>
          </a:p>
        </p:txBody>
      </p:sp>
      <p:sp>
        <p:nvSpPr>
          <p:cNvPr id="3" name="Content Placeholder 2">
            <a:extLst>
              <a:ext uri="{FF2B5EF4-FFF2-40B4-BE49-F238E27FC236}">
                <a16:creationId xmlns:a16="http://schemas.microsoft.com/office/drawing/2014/main" id="{6EF63EAE-2BBB-D594-11DE-74E68AFB91AF}"/>
              </a:ext>
            </a:extLst>
          </p:cNvPr>
          <p:cNvSpPr>
            <a:spLocks noGrp="1"/>
          </p:cNvSpPr>
          <p:nvPr/>
        </p:nvSpPr>
        <p:spPr>
          <a:xfrm>
            <a:off x="973810" y="1703522"/>
            <a:ext cx="10250837" cy="4984455"/>
          </a:xfrm>
          <a:prstGeom prst="rect">
            <a:avLst/>
          </a:prstGeom>
        </p:spPr>
        <p:txBody>
          <a:bodyPr vert="horz" lIns="91440" tIns="45720" rIns="91440" bIns="45720" rtlCol="0" anchor="t">
            <a:normAutofit lnSpcReduction="10000"/>
          </a:bodyPr>
          <a:lstStyle>
            <a:lvl1pPr marL="342900" indent="-342900" algn="l" defTabSz="457200" rtl="0" eaLnBrk="1" latinLnBrk="0" hangingPunct="1">
              <a:spcBef>
                <a:spcPct val="20000"/>
              </a:spcBef>
              <a:buFont typeface="Arial"/>
              <a:buChar char="•"/>
              <a:defRPr sz="28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dirty="0">
                <a:solidFill>
                  <a:schemeClr val="tx2">
                    <a:lumMod val="90000"/>
                    <a:lumOff val="10000"/>
                  </a:schemeClr>
                </a:solidFill>
              </a:rPr>
              <a:t>Main Goal: Improve retention and graduation rates of First-Generation students through increased awareness, highlighting resources, and increasing institutional support</a:t>
            </a:r>
          </a:p>
          <a:p>
            <a:r>
              <a:rPr lang="en-US" dirty="0">
                <a:solidFill>
                  <a:schemeClr val="tx2">
                    <a:lumMod val="90000"/>
                    <a:lumOff val="10000"/>
                  </a:schemeClr>
                </a:solidFill>
              </a:rPr>
              <a:t>Brainstorm and collaborate on new strategies to implement for First-Generation student success</a:t>
            </a:r>
          </a:p>
          <a:p>
            <a:r>
              <a:rPr lang="en-US" dirty="0">
                <a:solidFill>
                  <a:schemeClr val="tx2">
                    <a:lumMod val="90000"/>
                    <a:lumOff val="10000"/>
                  </a:schemeClr>
                </a:solidFill>
              </a:rPr>
              <a:t>Comprised of faculty, staff, and student representatives from across campus</a:t>
            </a:r>
          </a:p>
          <a:p>
            <a:r>
              <a:rPr lang="en-US" dirty="0">
                <a:solidFill>
                  <a:schemeClr val="tx2">
                    <a:lumMod val="90000"/>
                    <a:lumOff val="10000"/>
                  </a:schemeClr>
                </a:solidFill>
              </a:rPr>
              <a:t>Subcommittees</a:t>
            </a:r>
          </a:p>
          <a:p>
            <a:pPr lvl="1"/>
            <a:r>
              <a:rPr lang="en-US" dirty="0">
                <a:solidFill>
                  <a:schemeClr val="tx2">
                    <a:lumMod val="90000"/>
                    <a:lumOff val="10000"/>
                  </a:schemeClr>
                </a:solidFill>
              </a:rPr>
              <a:t>National First-Generation College Celebration Planning Committee</a:t>
            </a:r>
          </a:p>
          <a:p>
            <a:pPr lvl="1"/>
            <a:r>
              <a:rPr lang="en-US" dirty="0">
                <a:solidFill>
                  <a:schemeClr val="tx2">
                    <a:lumMod val="90000"/>
                    <a:lumOff val="10000"/>
                  </a:schemeClr>
                </a:solidFill>
              </a:rPr>
              <a:t>First-Generation Graduation Celebration Planning Committee</a:t>
            </a:r>
          </a:p>
          <a:p>
            <a:pPr lvl="1"/>
            <a:r>
              <a:rPr lang="en-US" dirty="0">
                <a:solidFill>
                  <a:schemeClr val="tx2">
                    <a:lumMod val="90000"/>
                    <a:lumOff val="10000"/>
                  </a:schemeClr>
                </a:solidFill>
              </a:rPr>
              <a:t>First-Scholars Network Team</a:t>
            </a:r>
          </a:p>
        </p:txBody>
      </p:sp>
    </p:spTree>
    <p:extLst>
      <p:ext uri="{BB962C8B-B14F-4D97-AF65-F5344CB8AC3E}">
        <p14:creationId xmlns:p14="http://schemas.microsoft.com/office/powerpoint/2010/main" val="996137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C3D2873-2194-4FB0-BFBA-7E7EEB984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women standing next to a table with food&#10;&#10;Description automatically generated">
            <a:extLst>
              <a:ext uri="{FF2B5EF4-FFF2-40B4-BE49-F238E27FC236}">
                <a16:creationId xmlns:a16="http://schemas.microsoft.com/office/drawing/2014/main" id="{8A7B5781-A968-80C9-3C13-ED0183A7877E}"/>
              </a:ext>
            </a:extLst>
          </p:cNvPr>
          <p:cNvPicPr>
            <a:picLocks noChangeAspect="1"/>
          </p:cNvPicPr>
          <p:nvPr/>
        </p:nvPicPr>
        <p:blipFill rotWithShape="1">
          <a:blip r:embed="rId2"/>
          <a:srcRect l="1999" r="17247" b="4"/>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7" name="Picture 6" descr="A group of people sitting in chairs in a room with a projector screen&#10;&#10;Description automatically generated">
            <a:extLst>
              <a:ext uri="{FF2B5EF4-FFF2-40B4-BE49-F238E27FC236}">
                <a16:creationId xmlns:a16="http://schemas.microsoft.com/office/drawing/2014/main" id="{F78D8633-8EAE-51BB-274A-62A8BDE49553}"/>
              </a:ext>
            </a:extLst>
          </p:cNvPr>
          <p:cNvPicPr>
            <a:picLocks noChangeAspect="1"/>
          </p:cNvPicPr>
          <p:nvPr/>
        </p:nvPicPr>
        <p:blipFill rotWithShape="1">
          <a:blip r:embed="rId3"/>
          <a:srcRect l="9806" r="3" b="3"/>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9" name="Picture 8" descr="A group of people in a cafeteria&#10;&#10;Description automatically generated">
            <a:extLst>
              <a:ext uri="{FF2B5EF4-FFF2-40B4-BE49-F238E27FC236}">
                <a16:creationId xmlns:a16="http://schemas.microsoft.com/office/drawing/2014/main" id="{30B33906-DF42-16DA-1139-66659992B8AF}"/>
              </a:ext>
            </a:extLst>
          </p:cNvPr>
          <p:cNvPicPr>
            <a:picLocks noChangeAspect="1"/>
          </p:cNvPicPr>
          <p:nvPr/>
        </p:nvPicPr>
        <p:blipFill rotWithShape="1">
          <a:blip r:embed="rId4"/>
          <a:srcRect t="28256" r="-1" b="6954"/>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16" name="Freeform: Shape 15">
            <a:extLst>
              <a:ext uri="{FF2B5EF4-FFF2-40B4-BE49-F238E27FC236}">
                <a16:creationId xmlns:a16="http://schemas.microsoft.com/office/drawing/2014/main" id="{B228652A-FD81-4A3C-B164-2012BF4EE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7943" cy="6858000"/>
          </a:xfrm>
          <a:custGeom>
            <a:avLst/>
            <a:gdLst>
              <a:gd name="connsiteX0" fmla="*/ 0 w 5927943"/>
              <a:gd name="connsiteY0" fmla="*/ 0 h 6858000"/>
              <a:gd name="connsiteX1" fmla="*/ 5129522 w 5927943"/>
              <a:gd name="connsiteY1" fmla="*/ 0 h 6858000"/>
              <a:gd name="connsiteX2" fmla="*/ 5289639 w 5927943"/>
              <a:gd name="connsiteY2" fmla="*/ 323150 h 6858000"/>
              <a:gd name="connsiteX3" fmla="*/ 5927943 w 5927943"/>
              <a:gd name="connsiteY3" fmla="*/ 3476847 h 6858000"/>
              <a:gd name="connsiteX4" fmla="*/ 5289639 w 5927943"/>
              <a:gd name="connsiteY4" fmla="*/ 6630545 h 6858000"/>
              <a:gd name="connsiteX5" fmla="*/ 5176937 w 5927943"/>
              <a:gd name="connsiteY5" fmla="*/ 6858000 h 6858000"/>
              <a:gd name="connsiteX6" fmla="*/ 0 w 592794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7943" h="6858000">
                <a:moveTo>
                  <a:pt x="0" y="0"/>
                </a:moveTo>
                <a:lnTo>
                  <a:pt x="5129522" y="0"/>
                </a:lnTo>
                <a:lnTo>
                  <a:pt x="5289639" y="323150"/>
                </a:lnTo>
                <a:cubicBezTo>
                  <a:pt x="5692631" y="1223391"/>
                  <a:pt x="5927943" y="2308646"/>
                  <a:pt x="5927943" y="3476847"/>
                </a:cubicBezTo>
                <a:cubicBezTo>
                  <a:pt x="5927943" y="4645048"/>
                  <a:pt x="5692631" y="5730304"/>
                  <a:pt x="5289639" y="6630545"/>
                </a:cubicBezTo>
                <a:lnTo>
                  <a:pt x="517693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8" name="Freeform: Shape 17">
            <a:extLst>
              <a:ext uri="{FF2B5EF4-FFF2-40B4-BE49-F238E27FC236}">
                <a16:creationId xmlns:a16="http://schemas.microsoft.com/office/drawing/2014/main" id="{FE8F25D8-4980-4C67-9E0C-7BE94C9CB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17310" cy="6858000"/>
          </a:xfrm>
          <a:custGeom>
            <a:avLst/>
            <a:gdLst>
              <a:gd name="connsiteX0" fmla="*/ 0 w 5917310"/>
              <a:gd name="connsiteY0" fmla="*/ 0 h 6858000"/>
              <a:gd name="connsiteX1" fmla="*/ 5118889 w 5917310"/>
              <a:gd name="connsiteY1" fmla="*/ 0 h 6858000"/>
              <a:gd name="connsiteX2" fmla="*/ 5279006 w 5917310"/>
              <a:gd name="connsiteY2" fmla="*/ 323150 h 6858000"/>
              <a:gd name="connsiteX3" fmla="*/ 5917310 w 5917310"/>
              <a:gd name="connsiteY3" fmla="*/ 3476847 h 6858000"/>
              <a:gd name="connsiteX4" fmla="*/ 5279006 w 5917310"/>
              <a:gd name="connsiteY4" fmla="*/ 6630545 h 6858000"/>
              <a:gd name="connsiteX5" fmla="*/ 5166304 w 5917310"/>
              <a:gd name="connsiteY5" fmla="*/ 6858000 h 6858000"/>
              <a:gd name="connsiteX6" fmla="*/ 0 w 59173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7310" h="6858000">
                <a:moveTo>
                  <a:pt x="0" y="0"/>
                </a:moveTo>
                <a:lnTo>
                  <a:pt x="5118889" y="0"/>
                </a:lnTo>
                <a:lnTo>
                  <a:pt x="5279006" y="323150"/>
                </a:lnTo>
                <a:cubicBezTo>
                  <a:pt x="5681998" y="1223391"/>
                  <a:pt x="5917310" y="2308646"/>
                  <a:pt x="5917310" y="3476847"/>
                </a:cubicBezTo>
                <a:cubicBezTo>
                  <a:pt x="5917310" y="4645048"/>
                  <a:pt x="5681998" y="5730304"/>
                  <a:pt x="5279006" y="6630545"/>
                </a:cubicBezTo>
                <a:lnTo>
                  <a:pt x="516630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4">
            <a:extLst>
              <a:ext uri="{FF2B5EF4-FFF2-40B4-BE49-F238E27FC236}">
                <a16:creationId xmlns:a16="http://schemas.microsoft.com/office/drawing/2014/main" id="{48582A3F-D74E-AF16-198F-03EB1384AFA6}"/>
              </a:ext>
            </a:extLst>
          </p:cNvPr>
          <p:cNvSpPr>
            <a:spLocks noGrp="1"/>
          </p:cNvSpPr>
          <p:nvPr>
            <p:ph type="title"/>
          </p:nvPr>
        </p:nvSpPr>
        <p:spPr>
          <a:xfrm>
            <a:off x="438912" y="1527048"/>
            <a:ext cx="5020056" cy="2770632"/>
          </a:xfrm>
        </p:spPr>
        <p:txBody>
          <a:bodyPr vert="horz" lIns="91440" tIns="45720" rIns="91440" bIns="45720" rtlCol="0" anchor="b">
            <a:normAutofit/>
          </a:bodyPr>
          <a:lstStyle/>
          <a:p>
            <a:r>
              <a:rPr lang="en-US" sz="5400" kern="1200">
                <a:solidFill>
                  <a:schemeClr val="tx1"/>
                </a:solidFill>
                <a:latin typeface="+mj-lt"/>
                <a:ea typeface="+mj-ea"/>
                <a:cs typeface="+mj-cs"/>
              </a:rPr>
              <a:t>First-Generation Committee</a:t>
            </a:r>
          </a:p>
        </p:txBody>
      </p:sp>
      <p:sp>
        <p:nvSpPr>
          <p:cNvPr id="20" name="Rectangle 19">
            <a:extLst>
              <a:ext uri="{FF2B5EF4-FFF2-40B4-BE49-F238E27FC236}">
                <a16:creationId xmlns:a16="http://schemas.microsoft.com/office/drawing/2014/main" id="{1A214C69-1234-4E5D-91CD-BEA0020425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F86E49C8-40C0-4E80-BAC0-9A66298F1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598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EC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41559-2087-8DAB-E87C-B30D6191DCA6}"/>
              </a:ext>
            </a:extLst>
          </p:cNvPr>
          <p:cNvSpPr>
            <a:spLocks noGrp="1"/>
          </p:cNvSpPr>
          <p:nvPr>
            <p:ph type="title"/>
          </p:nvPr>
        </p:nvSpPr>
        <p:spPr>
          <a:xfrm>
            <a:off x="245871" y="254289"/>
            <a:ext cx="11293351" cy="1325563"/>
          </a:xfrm>
        </p:spPr>
        <p:txBody>
          <a:bodyPr/>
          <a:lstStyle/>
          <a:p>
            <a:r>
              <a:rPr lang="en-US" b="1" dirty="0">
                <a:solidFill>
                  <a:srgbClr val="153D64"/>
                </a:solidFill>
                <a:latin typeface="Courier New"/>
                <a:cs typeface="Courier New"/>
              </a:rPr>
              <a:t>Testimonials from First-Gen Grads</a:t>
            </a:r>
            <a:endParaRPr lang="en-US" dirty="0"/>
          </a:p>
        </p:txBody>
      </p:sp>
      <p:sp>
        <p:nvSpPr>
          <p:cNvPr id="10" name="TextBox 9">
            <a:extLst>
              <a:ext uri="{FF2B5EF4-FFF2-40B4-BE49-F238E27FC236}">
                <a16:creationId xmlns:a16="http://schemas.microsoft.com/office/drawing/2014/main" id="{BBA00424-E572-E506-1FEA-92C9930150C6}"/>
              </a:ext>
            </a:extLst>
          </p:cNvPr>
          <p:cNvSpPr txBox="1"/>
          <p:nvPr/>
        </p:nvSpPr>
        <p:spPr>
          <a:xfrm>
            <a:off x="249382" y="1711037"/>
            <a:ext cx="1139536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163E64"/>
                </a:solidFill>
                <a:latin typeface="Century Schoolbook"/>
              </a:rPr>
              <a:t>Katrina Lyon</a:t>
            </a:r>
            <a:endParaRPr lang="en-US" dirty="0"/>
          </a:p>
          <a:p>
            <a:pPr marL="342900" indent="-342900">
              <a:buFont typeface="Arial"/>
              <a:buChar char="•"/>
            </a:pPr>
            <a:r>
              <a:rPr lang="en-US" sz="2000" dirty="0">
                <a:solidFill>
                  <a:schemeClr val="tx2">
                    <a:lumMod val="90000"/>
                    <a:lumOff val="10000"/>
                  </a:schemeClr>
                </a:solidFill>
                <a:latin typeface="Century Schoolbook"/>
                <a:ea typeface="+mn-lt"/>
                <a:cs typeface="Courier New"/>
              </a:rPr>
              <a:t>Hometown: Highwood, IL </a:t>
            </a:r>
            <a:endParaRPr lang="en-US" dirty="0">
              <a:solidFill>
                <a:schemeClr val="tx2">
                  <a:lumMod val="90000"/>
                  <a:lumOff val="10000"/>
                </a:schemeClr>
              </a:solidFill>
              <a:latin typeface="Aptos" panose="020B0004020202020204"/>
              <a:ea typeface="+mn-lt"/>
              <a:cs typeface="Courier New"/>
            </a:endParaRPr>
          </a:p>
          <a:p>
            <a:pPr marL="342900" indent="-342900">
              <a:buFont typeface="Arial"/>
              <a:buChar char="•"/>
            </a:pPr>
            <a:r>
              <a:rPr lang="en-US" sz="2000" dirty="0">
                <a:solidFill>
                  <a:schemeClr val="tx2">
                    <a:lumMod val="90000"/>
                    <a:lumOff val="10000"/>
                  </a:schemeClr>
                </a:solidFill>
                <a:latin typeface="Century Schoolbook"/>
                <a:ea typeface="+mn-lt"/>
                <a:cs typeface="Courier New"/>
              </a:rPr>
              <a:t>Program: PhD in Microbiology &amp; Immunobiology</a:t>
            </a:r>
            <a:endParaRPr lang="en-US" dirty="0">
              <a:solidFill>
                <a:schemeClr val="tx2">
                  <a:lumMod val="90000"/>
                  <a:lumOff val="10000"/>
                </a:schemeClr>
              </a:solidFill>
            </a:endParaRPr>
          </a:p>
        </p:txBody>
      </p:sp>
      <p:sp>
        <p:nvSpPr>
          <p:cNvPr id="11" name="TextBox 10">
            <a:extLst>
              <a:ext uri="{FF2B5EF4-FFF2-40B4-BE49-F238E27FC236}">
                <a16:creationId xmlns:a16="http://schemas.microsoft.com/office/drawing/2014/main" id="{67F35A76-DCE0-79B2-FA84-ECFE9318C542}"/>
              </a:ext>
            </a:extLst>
          </p:cNvPr>
          <p:cNvSpPr txBox="1"/>
          <p:nvPr/>
        </p:nvSpPr>
        <p:spPr>
          <a:xfrm>
            <a:off x="4561902" y="3939741"/>
            <a:ext cx="7398326"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163E64"/>
                </a:solidFill>
                <a:latin typeface="Century Schoolbook"/>
              </a:rPr>
              <a:t>Why are you proud to be a first-gen grad student?</a:t>
            </a:r>
          </a:p>
          <a:p>
            <a:r>
              <a:rPr lang="en-US" sz="2000" dirty="0">
                <a:solidFill>
                  <a:srgbClr val="163E64"/>
                </a:solidFill>
                <a:latin typeface="Century Schoolbook"/>
                <a:ea typeface="+mn-lt"/>
                <a:cs typeface="Arial"/>
              </a:rPr>
              <a:t>I am proud to be a first-gen graduate student because I am pushing the limits of where my family has had the opportunity to go. My grandparents grew up poor in Italy and didn't finish the 4th grade. In addition, neither of my parents were able to get a college degree.  I have no doubt that higher education will open doors for myself and my family. </a:t>
            </a:r>
            <a:endParaRPr lang="en-US" dirty="0">
              <a:solidFill>
                <a:srgbClr val="000000"/>
              </a:solidFill>
              <a:latin typeface="Aptos" panose="020B0004020202020204"/>
              <a:ea typeface="+mn-lt"/>
              <a:cs typeface="Arial"/>
            </a:endParaRPr>
          </a:p>
        </p:txBody>
      </p:sp>
      <p:pic>
        <p:nvPicPr>
          <p:cNvPr id="3" name="Picture 2" descr="Katrina">
            <a:extLst>
              <a:ext uri="{FF2B5EF4-FFF2-40B4-BE49-F238E27FC236}">
                <a16:creationId xmlns:a16="http://schemas.microsoft.com/office/drawing/2014/main" id="{19C6CF42-2E2F-C0C8-5193-8956B0A1CD20}"/>
              </a:ext>
            </a:extLst>
          </p:cNvPr>
          <p:cNvPicPr>
            <a:picLocks noChangeAspect="1"/>
          </p:cNvPicPr>
          <p:nvPr/>
        </p:nvPicPr>
        <p:blipFill>
          <a:blip r:embed="rId2"/>
          <a:stretch>
            <a:fillRect/>
          </a:stretch>
        </p:blipFill>
        <p:spPr>
          <a:xfrm>
            <a:off x="392483" y="2955099"/>
            <a:ext cx="3661773" cy="3536514"/>
          </a:xfrm>
          <a:prstGeom prst="rect">
            <a:avLst/>
          </a:prstGeom>
        </p:spPr>
      </p:pic>
    </p:spTree>
    <p:extLst>
      <p:ext uri="{BB962C8B-B14F-4D97-AF65-F5344CB8AC3E}">
        <p14:creationId xmlns:p14="http://schemas.microsoft.com/office/powerpoint/2010/main" val="1185679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EC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41559-2087-8DAB-E87C-B30D6191DCA6}"/>
              </a:ext>
            </a:extLst>
          </p:cNvPr>
          <p:cNvSpPr>
            <a:spLocks noGrp="1"/>
          </p:cNvSpPr>
          <p:nvPr>
            <p:ph type="title"/>
          </p:nvPr>
        </p:nvSpPr>
        <p:spPr>
          <a:xfrm>
            <a:off x="245871" y="254289"/>
            <a:ext cx="11293351" cy="1325563"/>
          </a:xfrm>
        </p:spPr>
        <p:txBody>
          <a:bodyPr/>
          <a:lstStyle/>
          <a:p>
            <a:r>
              <a:rPr lang="en-US" b="1" dirty="0">
                <a:solidFill>
                  <a:srgbClr val="153D64"/>
                </a:solidFill>
                <a:latin typeface="Courier New"/>
                <a:cs typeface="Courier New"/>
              </a:rPr>
              <a:t>Testimonials from First-Gen Grads</a:t>
            </a:r>
            <a:endParaRPr lang="en-US" dirty="0"/>
          </a:p>
        </p:txBody>
      </p:sp>
      <p:sp>
        <p:nvSpPr>
          <p:cNvPr id="10" name="TextBox 9">
            <a:extLst>
              <a:ext uri="{FF2B5EF4-FFF2-40B4-BE49-F238E27FC236}">
                <a16:creationId xmlns:a16="http://schemas.microsoft.com/office/drawing/2014/main" id="{BBA00424-E572-E506-1FEA-92C9930150C6}"/>
              </a:ext>
            </a:extLst>
          </p:cNvPr>
          <p:cNvSpPr txBox="1"/>
          <p:nvPr/>
        </p:nvSpPr>
        <p:spPr>
          <a:xfrm>
            <a:off x="249382" y="1711037"/>
            <a:ext cx="1139536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163E64"/>
                </a:solidFill>
                <a:latin typeface="Century Schoolbook"/>
              </a:rPr>
              <a:t>Flor Vega-Castillo</a:t>
            </a:r>
            <a:endParaRPr lang="en-US" dirty="0"/>
          </a:p>
          <a:p>
            <a:pPr marL="342900" indent="-342900">
              <a:buFont typeface="Arial"/>
              <a:buChar char="•"/>
            </a:pPr>
            <a:r>
              <a:rPr lang="en-US" sz="2000" dirty="0">
                <a:solidFill>
                  <a:schemeClr val="tx2">
                    <a:lumMod val="90000"/>
                    <a:lumOff val="10000"/>
                  </a:schemeClr>
                </a:solidFill>
                <a:latin typeface="Century Schoolbook"/>
                <a:ea typeface="+mn-lt"/>
                <a:cs typeface="Courier New"/>
              </a:rPr>
              <a:t>Hometown: Lima, Peru</a:t>
            </a:r>
            <a:endParaRPr lang="en-US" dirty="0">
              <a:solidFill>
                <a:schemeClr val="tx2">
                  <a:lumMod val="90000"/>
                  <a:lumOff val="10000"/>
                </a:schemeClr>
              </a:solidFill>
              <a:latin typeface="Aptos" panose="020B0004020202020204"/>
              <a:ea typeface="+mn-lt"/>
              <a:cs typeface="Courier New"/>
            </a:endParaRPr>
          </a:p>
          <a:p>
            <a:pPr marL="342900" indent="-342900">
              <a:buFont typeface="Arial"/>
              <a:buChar char="•"/>
            </a:pPr>
            <a:r>
              <a:rPr lang="en-US" sz="2000" dirty="0">
                <a:solidFill>
                  <a:schemeClr val="tx2">
                    <a:lumMod val="90000"/>
                    <a:lumOff val="10000"/>
                  </a:schemeClr>
                </a:solidFill>
                <a:latin typeface="Century Schoolbook"/>
                <a:ea typeface="+mn-lt"/>
                <a:cs typeface="Courier New"/>
              </a:rPr>
              <a:t>Program: Master in Public Administration</a:t>
            </a:r>
            <a:endParaRPr lang="en-US" dirty="0">
              <a:solidFill>
                <a:schemeClr val="tx2">
                  <a:lumMod val="90000"/>
                  <a:lumOff val="10000"/>
                </a:schemeClr>
              </a:solidFill>
              <a:latin typeface="Aptos" panose="020B0004020202020204"/>
              <a:cs typeface="Courier New"/>
            </a:endParaRPr>
          </a:p>
        </p:txBody>
      </p:sp>
      <p:sp>
        <p:nvSpPr>
          <p:cNvPr id="11" name="TextBox 10">
            <a:extLst>
              <a:ext uri="{FF2B5EF4-FFF2-40B4-BE49-F238E27FC236}">
                <a16:creationId xmlns:a16="http://schemas.microsoft.com/office/drawing/2014/main" id="{67F35A76-DCE0-79B2-FA84-ECFE9318C542}"/>
              </a:ext>
            </a:extLst>
          </p:cNvPr>
          <p:cNvSpPr txBox="1"/>
          <p:nvPr/>
        </p:nvSpPr>
        <p:spPr>
          <a:xfrm>
            <a:off x="4530587" y="3146426"/>
            <a:ext cx="7398326"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163E64"/>
                </a:solidFill>
                <a:latin typeface="Century Schoolbook"/>
              </a:rPr>
              <a:t>What advice do you have for first-gen grad students?</a:t>
            </a:r>
            <a:endParaRPr lang="en-US" dirty="0"/>
          </a:p>
          <a:p>
            <a:r>
              <a:rPr lang="en-US" sz="2000" dirty="0">
                <a:solidFill>
                  <a:schemeClr val="tx2">
                    <a:lumMod val="90000"/>
                    <a:lumOff val="10000"/>
                  </a:schemeClr>
                </a:solidFill>
                <a:latin typeface="Century Schoolbook"/>
                <a:ea typeface="+mn-lt"/>
                <a:cs typeface="+mn-lt"/>
              </a:rPr>
              <a:t>Even though you have probably had to face many things "on your own," you'll discover that we are never alone. You always find friends, mentors, faculty, and anyone that will give you a piece of advice when you need it. Accept all your emotions and embrace every situation as difficult as it might look. In the end, you'll feel you've learned and that you can go further. Ask for help, share your opinions, stand up for your values, and know that, like yourself, there are many people who are willing to receive some help, but most importantly, willing to offer valuable help to others. </a:t>
            </a:r>
            <a:br>
              <a:rPr lang="en-US" sz="2000" dirty="0">
                <a:solidFill>
                  <a:schemeClr val="tx2">
                    <a:lumMod val="90000"/>
                    <a:lumOff val="10000"/>
                  </a:schemeClr>
                </a:solidFill>
                <a:latin typeface="Century Schoolbook"/>
              </a:rPr>
            </a:br>
            <a:endParaRPr lang="en-US" sz="2000">
              <a:solidFill>
                <a:schemeClr val="tx2">
                  <a:lumMod val="90000"/>
                  <a:lumOff val="10000"/>
                </a:schemeClr>
              </a:solidFill>
              <a:latin typeface="Century Schoolbook"/>
            </a:endParaRPr>
          </a:p>
        </p:txBody>
      </p:sp>
      <p:pic>
        <p:nvPicPr>
          <p:cNvPr id="4" name="Picture 3" descr="Flor Vega photo">
            <a:extLst>
              <a:ext uri="{FF2B5EF4-FFF2-40B4-BE49-F238E27FC236}">
                <a16:creationId xmlns:a16="http://schemas.microsoft.com/office/drawing/2014/main" id="{959C7A94-BC1F-ED26-2973-DF6022F4D3E6}"/>
              </a:ext>
            </a:extLst>
          </p:cNvPr>
          <p:cNvPicPr>
            <a:picLocks noChangeAspect="1"/>
          </p:cNvPicPr>
          <p:nvPr/>
        </p:nvPicPr>
        <p:blipFill>
          <a:blip r:embed="rId2"/>
          <a:stretch>
            <a:fillRect/>
          </a:stretch>
        </p:blipFill>
        <p:spPr>
          <a:xfrm>
            <a:off x="256784" y="3516682"/>
            <a:ext cx="4183692" cy="2757813"/>
          </a:xfrm>
          <a:prstGeom prst="rect">
            <a:avLst/>
          </a:prstGeom>
        </p:spPr>
      </p:pic>
    </p:spTree>
    <p:extLst>
      <p:ext uri="{BB962C8B-B14F-4D97-AF65-F5344CB8AC3E}">
        <p14:creationId xmlns:p14="http://schemas.microsoft.com/office/powerpoint/2010/main" val="1516471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EC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41559-2087-8DAB-E87C-B30D6191DCA6}"/>
              </a:ext>
            </a:extLst>
          </p:cNvPr>
          <p:cNvSpPr>
            <a:spLocks noGrp="1"/>
          </p:cNvSpPr>
          <p:nvPr>
            <p:ph type="title"/>
          </p:nvPr>
        </p:nvSpPr>
        <p:spPr>
          <a:xfrm>
            <a:off x="245871" y="254289"/>
            <a:ext cx="11293351" cy="1325563"/>
          </a:xfrm>
        </p:spPr>
        <p:txBody>
          <a:bodyPr/>
          <a:lstStyle/>
          <a:p>
            <a:r>
              <a:rPr lang="en-US" b="1" dirty="0">
                <a:solidFill>
                  <a:srgbClr val="153D64"/>
                </a:solidFill>
                <a:latin typeface="Courier New"/>
                <a:cs typeface="Courier New"/>
              </a:rPr>
              <a:t>Testimonials from First-Gen Grads</a:t>
            </a:r>
            <a:endParaRPr lang="en-US" dirty="0"/>
          </a:p>
        </p:txBody>
      </p:sp>
      <p:sp>
        <p:nvSpPr>
          <p:cNvPr id="10" name="TextBox 9">
            <a:extLst>
              <a:ext uri="{FF2B5EF4-FFF2-40B4-BE49-F238E27FC236}">
                <a16:creationId xmlns:a16="http://schemas.microsoft.com/office/drawing/2014/main" id="{BBA00424-E572-E506-1FEA-92C9930150C6}"/>
              </a:ext>
            </a:extLst>
          </p:cNvPr>
          <p:cNvSpPr txBox="1"/>
          <p:nvPr/>
        </p:nvSpPr>
        <p:spPr>
          <a:xfrm>
            <a:off x="249382" y="1711037"/>
            <a:ext cx="1139536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163E64"/>
                </a:solidFill>
                <a:latin typeface="Century Schoolbook"/>
              </a:rPr>
              <a:t>Bernard Yeboah</a:t>
            </a:r>
            <a:endParaRPr lang="en-US" dirty="0"/>
          </a:p>
          <a:p>
            <a:pPr marL="342900" indent="-342900">
              <a:buFont typeface="Arial"/>
              <a:buChar char="•"/>
            </a:pPr>
            <a:r>
              <a:rPr lang="en-US" sz="2000" dirty="0">
                <a:solidFill>
                  <a:schemeClr val="tx2">
                    <a:lumMod val="90000"/>
                    <a:lumOff val="10000"/>
                  </a:schemeClr>
                </a:solidFill>
                <a:latin typeface="Century Schoolbook"/>
                <a:ea typeface="+mn-lt"/>
                <a:cs typeface="Courier New"/>
              </a:rPr>
              <a:t>Hometown: Kumasi, Ghana</a:t>
            </a:r>
            <a:endParaRPr lang="en-US" dirty="0">
              <a:solidFill>
                <a:schemeClr val="tx2">
                  <a:lumMod val="90000"/>
                  <a:lumOff val="10000"/>
                </a:schemeClr>
              </a:solidFill>
              <a:latin typeface="Aptos" panose="020B0004020202020204"/>
              <a:ea typeface="+mn-lt"/>
              <a:cs typeface="Courier New"/>
            </a:endParaRPr>
          </a:p>
          <a:p>
            <a:pPr marL="342900" indent="-342900">
              <a:buFont typeface="Arial"/>
              <a:buChar char="•"/>
            </a:pPr>
            <a:r>
              <a:rPr lang="en-US" sz="2000" dirty="0">
                <a:solidFill>
                  <a:schemeClr val="tx2">
                    <a:lumMod val="90000"/>
                    <a:lumOff val="10000"/>
                  </a:schemeClr>
                </a:solidFill>
                <a:latin typeface="Century Schoolbook"/>
                <a:ea typeface="+mn-lt"/>
                <a:cs typeface="Courier New"/>
              </a:rPr>
              <a:t>Program: PhD in Mathematical Sciences</a:t>
            </a:r>
            <a:endParaRPr lang="en-US" dirty="0">
              <a:solidFill>
                <a:schemeClr val="tx2">
                  <a:lumMod val="90000"/>
                  <a:lumOff val="10000"/>
                </a:schemeClr>
              </a:solidFill>
              <a:latin typeface="Aptos" panose="020B0004020202020204"/>
              <a:cs typeface="Courier New"/>
            </a:endParaRPr>
          </a:p>
        </p:txBody>
      </p:sp>
      <p:sp>
        <p:nvSpPr>
          <p:cNvPr id="11" name="TextBox 10">
            <a:extLst>
              <a:ext uri="{FF2B5EF4-FFF2-40B4-BE49-F238E27FC236}">
                <a16:creationId xmlns:a16="http://schemas.microsoft.com/office/drawing/2014/main" id="{67F35A76-DCE0-79B2-FA84-ECFE9318C542}"/>
              </a:ext>
            </a:extLst>
          </p:cNvPr>
          <p:cNvSpPr txBox="1"/>
          <p:nvPr/>
        </p:nvSpPr>
        <p:spPr>
          <a:xfrm>
            <a:off x="4561902" y="3939741"/>
            <a:ext cx="7398326"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163E64"/>
                </a:solidFill>
                <a:latin typeface="Century Schoolbook"/>
              </a:rPr>
              <a:t>Why are you proud to be a first-gen grad student?</a:t>
            </a:r>
          </a:p>
          <a:p>
            <a:r>
              <a:rPr lang="en-US" sz="2000" dirty="0">
                <a:solidFill>
                  <a:srgbClr val="163E64"/>
                </a:solidFill>
                <a:latin typeface="Century Schoolbook"/>
                <a:ea typeface="+mn-lt"/>
                <a:cs typeface="+mn-lt"/>
              </a:rPr>
              <a:t>To be the one to set the pace in your family is not an easy journey, however, not everyone gets such a privilege. This implies the privilege I have as a first-generation student and especially a graduate student, demands that I set a great example for the next generation.</a:t>
            </a:r>
            <a:endParaRPr lang="en-US" dirty="0"/>
          </a:p>
        </p:txBody>
      </p:sp>
      <p:pic>
        <p:nvPicPr>
          <p:cNvPr id="4" name="Picture 3" descr="Bernard">
            <a:extLst>
              <a:ext uri="{FF2B5EF4-FFF2-40B4-BE49-F238E27FC236}">
                <a16:creationId xmlns:a16="http://schemas.microsoft.com/office/drawing/2014/main" id="{E4A28328-9DDE-2EBD-3868-620CF492EEF2}"/>
              </a:ext>
            </a:extLst>
          </p:cNvPr>
          <p:cNvPicPr>
            <a:picLocks noChangeAspect="1"/>
          </p:cNvPicPr>
          <p:nvPr/>
        </p:nvPicPr>
        <p:blipFill rotWithShape="1">
          <a:blip r:embed="rId2"/>
          <a:srcRect l="-380" t="16624" r="8365" b="21193"/>
          <a:stretch/>
        </p:blipFill>
        <p:spPr>
          <a:xfrm>
            <a:off x="518240" y="3261987"/>
            <a:ext cx="3066040" cy="3111935"/>
          </a:xfrm>
          <a:prstGeom prst="rect">
            <a:avLst/>
          </a:prstGeom>
        </p:spPr>
      </p:pic>
    </p:spTree>
    <p:extLst>
      <p:ext uri="{BB962C8B-B14F-4D97-AF65-F5344CB8AC3E}">
        <p14:creationId xmlns:p14="http://schemas.microsoft.com/office/powerpoint/2010/main" val="1038427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EC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41559-2087-8DAB-E87C-B30D6191DCA6}"/>
              </a:ext>
            </a:extLst>
          </p:cNvPr>
          <p:cNvSpPr>
            <a:spLocks noGrp="1"/>
          </p:cNvSpPr>
          <p:nvPr>
            <p:ph type="title"/>
          </p:nvPr>
        </p:nvSpPr>
        <p:spPr>
          <a:xfrm>
            <a:off x="245871" y="254289"/>
            <a:ext cx="11491680" cy="1325563"/>
          </a:xfrm>
        </p:spPr>
        <p:txBody>
          <a:bodyPr/>
          <a:lstStyle/>
          <a:p>
            <a:r>
              <a:rPr lang="en-US" b="1" dirty="0">
                <a:solidFill>
                  <a:srgbClr val="153D64"/>
                </a:solidFill>
                <a:latin typeface="Courier New"/>
                <a:cs typeface="Courier New"/>
              </a:rPr>
              <a:t>Testimonials from First-Gen Grads</a:t>
            </a:r>
            <a:endParaRPr lang="en-US" dirty="0"/>
          </a:p>
        </p:txBody>
      </p:sp>
      <p:sp>
        <p:nvSpPr>
          <p:cNvPr id="10" name="TextBox 9">
            <a:extLst>
              <a:ext uri="{FF2B5EF4-FFF2-40B4-BE49-F238E27FC236}">
                <a16:creationId xmlns:a16="http://schemas.microsoft.com/office/drawing/2014/main" id="{BBA00424-E572-E506-1FEA-92C9930150C6}"/>
              </a:ext>
            </a:extLst>
          </p:cNvPr>
          <p:cNvSpPr txBox="1"/>
          <p:nvPr/>
        </p:nvSpPr>
        <p:spPr>
          <a:xfrm>
            <a:off x="249382" y="1711037"/>
            <a:ext cx="1139536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163E64"/>
                </a:solidFill>
                <a:latin typeface="Century Schoolbook"/>
              </a:rPr>
              <a:t>Victoria </a:t>
            </a:r>
            <a:r>
              <a:rPr lang="en-US" sz="2000" b="1" dirty="0" err="1">
                <a:solidFill>
                  <a:srgbClr val="163E64"/>
                </a:solidFill>
                <a:latin typeface="Century Schoolbook"/>
              </a:rPr>
              <a:t>Adedoyan</a:t>
            </a:r>
            <a:endParaRPr lang="en-US" dirty="0" err="1"/>
          </a:p>
          <a:p>
            <a:pPr marL="342900" indent="-342900">
              <a:buFont typeface="Arial"/>
              <a:buChar char="•"/>
            </a:pPr>
            <a:r>
              <a:rPr lang="en-US" sz="2000" dirty="0">
                <a:solidFill>
                  <a:schemeClr val="tx2">
                    <a:lumMod val="90000"/>
                    <a:lumOff val="10000"/>
                  </a:schemeClr>
                </a:solidFill>
                <a:latin typeface="Century Schoolbook"/>
                <a:ea typeface="+mn-lt"/>
                <a:cs typeface="Courier New"/>
              </a:rPr>
              <a:t>Hometown: Kogi State, Nigeria</a:t>
            </a:r>
            <a:endParaRPr lang="en-US" dirty="0">
              <a:solidFill>
                <a:schemeClr val="tx2">
                  <a:lumMod val="90000"/>
                  <a:lumOff val="10000"/>
                </a:schemeClr>
              </a:solidFill>
              <a:latin typeface="Aptos" panose="020B0004020202020204"/>
              <a:ea typeface="+mn-lt"/>
              <a:cs typeface="Courier New"/>
            </a:endParaRPr>
          </a:p>
          <a:p>
            <a:pPr marL="342900" indent="-342900">
              <a:buFont typeface="Arial"/>
              <a:buChar char="•"/>
            </a:pPr>
            <a:r>
              <a:rPr lang="en-US" sz="2000" dirty="0">
                <a:solidFill>
                  <a:schemeClr val="tx2">
                    <a:lumMod val="90000"/>
                    <a:lumOff val="10000"/>
                  </a:schemeClr>
                </a:solidFill>
                <a:latin typeface="Century Schoolbook"/>
                <a:ea typeface="+mn-lt"/>
                <a:cs typeface="Courier New"/>
              </a:rPr>
              <a:t>Program: PhD in Biochemistry </a:t>
            </a:r>
            <a:endParaRPr lang="en-US" dirty="0">
              <a:solidFill>
                <a:schemeClr val="tx2">
                  <a:lumMod val="90000"/>
                  <a:lumOff val="10000"/>
                </a:schemeClr>
              </a:solidFill>
              <a:latin typeface="Aptos" panose="020B0004020202020204"/>
              <a:cs typeface="Courier New"/>
            </a:endParaRPr>
          </a:p>
        </p:txBody>
      </p:sp>
      <p:sp>
        <p:nvSpPr>
          <p:cNvPr id="11" name="TextBox 10">
            <a:extLst>
              <a:ext uri="{FF2B5EF4-FFF2-40B4-BE49-F238E27FC236}">
                <a16:creationId xmlns:a16="http://schemas.microsoft.com/office/drawing/2014/main" id="{67F35A76-DCE0-79B2-FA84-ECFE9318C542}"/>
              </a:ext>
            </a:extLst>
          </p:cNvPr>
          <p:cNvSpPr txBox="1"/>
          <p:nvPr/>
        </p:nvSpPr>
        <p:spPr>
          <a:xfrm>
            <a:off x="4332258" y="3490892"/>
            <a:ext cx="7398326"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163E64"/>
                </a:solidFill>
                <a:latin typeface="Century Schoolbook"/>
              </a:rPr>
              <a:t>Why are you proud to be a first-gen grad student?</a:t>
            </a:r>
          </a:p>
          <a:p>
            <a:r>
              <a:rPr lang="en-US" sz="2000" dirty="0">
                <a:solidFill>
                  <a:srgbClr val="163E64"/>
                </a:solidFill>
                <a:latin typeface="Century Schoolbook"/>
                <a:ea typeface="+mn-lt"/>
                <a:cs typeface="+mn-lt"/>
              </a:rPr>
              <a:t>I am proud because I am breaking barriers within my family and paving the way for future generations to pursue higher education and achieve their dreams. Despite facing challenges and navigating unfamiliar terrain, I am charting a path of success and accomplishment. My journey is a testament to my resilience, determination, and the value of education in shaping a brighter future for myself and those who will follow in my footsteps</a:t>
            </a:r>
            <a:endParaRPr lang="en-US" dirty="0"/>
          </a:p>
        </p:txBody>
      </p:sp>
      <p:pic>
        <p:nvPicPr>
          <p:cNvPr id="3" name="Picture 2" descr="Victoria">
            <a:extLst>
              <a:ext uri="{FF2B5EF4-FFF2-40B4-BE49-F238E27FC236}">
                <a16:creationId xmlns:a16="http://schemas.microsoft.com/office/drawing/2014/main" id="{3EAB2B40-AA61-6684-D4C9-5F7DA03DD9A3}"/>
              </a:ext>
            </a:extLst>
          </p:cNvPr>
          <p:cNvPicPr>
            <a:picLocks noChangeAspect="1"/>
          </p:cNvPicPr>
          <p:nvPr/>
        </p:nvPicPr>
        <p:blipFill>
          <a:blip r:embed="rId2"/>
          <a:stretch>
            <a:fillRect/>
          </a:stretch>
        </p:blipFill>
        <p:spPr>
          <a:xfrm>
            <a:off x="590811" y="2956664"/>
            <a:ext cx="2649255" cy="3397685"/>
          </a:xfrm>
          <a:prstGeom prst="rect">
            <a:avLst/>
          </a:prstGeom>
        </p:spPr>
      </p:pic>
    </p:spTree>
    <p:extLst>
      <p:ext uri="{BB962C8B-B14F-4D97-AF65-F5344CB8AC3E}">
        <p14:creationId xmlns:p14="http://schemas.microsoft.com/office/powerpoint/2010/main" val="2661647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10</Slides>
  <Notes>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First-Generation Student Resources</vt:lpstr>
      <vt:lpstr>First-Generation Students Association</vt:lpstr>
      <vt:lpstr>PowerPoint Presentation</vt:lpstr>
      <vt:lpstr>First-Generation Committee</vt:lpstr>
      <vt:lpstr>First-Generation Committee</vt:lpstr>
      <vt:lpstr>Testimonials from First-Gen Grads</vt:lpstr>
      <vt:lpstr>Testimonials from First-Gen Grads</vt:lpstr>
      <vt:lpstr>Testimonials from First-Gen Grads</vt:lpstr>
      <vt:lpstr>Testimonials from First-Gen Grads</vt:lpstr>
      <vt:lpstr>Testimonials from First-Gen Grads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469</cp:revision>
  <dcterms:created xsi:type="dcterms:W3CDTF">2024-03-28T20:31:26Z</dcterms:created>
  <dcterms:modified xsi:type="dcterms:W3CDTF">2024-04-21T18:57:13Z</dcterms:modified>
</cp:coreProperties>
</file>