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6" r:id="rId14"/>
    <p:sldId id="277" r:id="rId15"/>
    <p:sldId id="278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KDwDu6ceYGwloz8c4yXmQ/CZ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***Please update date and location for your PD event. </a:t>
            </a: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national sponsors show the diversity of the environmental community that supports the PLT program.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Trees &amp; Me (new Early Childhood guide) and Explore Your Environment K-8 are new re-editions that have lots of great new changes and additions.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E-Units are</a:t>
            </a:r>
            <a:r>
              <a:rPr lang="en-US" b="0" i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self-contained units of instruction that are fully online, making it easy for teachers to access and use.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PLT has a whole line of secondary modules for middle and high school programs.</a:t>
            </a:r>
            <a:endParaRPr/>
          </a:p>
        </p:txBody>
      </p:sp>
      <p:sp>
        <p:nvSpPr>
          <p:cNvPr id="242" name="Google Shape;24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Engage students in STEM as they investigate their school site, energy use, water, waste and recycling practices. Five investigations empower students to make their schools green and healthy.</a:t>
            </a: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a good time to show National PLT’s website or at least mention it.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Please show the following online resources: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-How to set up a PLT account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-How to find upcoming open to the public trainings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-Correlations to national and state standards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-Resources for the PLT activity guide you are leading a training 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-Free Family and Friends activities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a good time to show National PLT’s website and our SC website.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Please show the following online resources: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-How to set up a PLT account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-How to find upcoming open to the public trainings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-Correlations to national and state standards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-Resources for the PLT activity guide you are leading a training 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-Free Family and Friends activities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vision and ask for any questions</a:t>
            </a:r>
            <a:endParaRPr/>
          </a:p>
        </p:txBody>
      </p:sp>
      <p:sp>
        <p:nvSpPr>
          <p:cNvPr id="362" name="Google Shape;36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Contributors provide financial assistance and supporters don’t contribute directly financially but instead sponsor workshops, provide food and facilitators,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***Please replace pictures and contact information for the PD event facilitators. 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PLT is the oldest Environmental Education curriculums available.  Although the program is the oldest, it is also the most up to date as our curriculum is annually evaluated and updated.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PLT activities are meant to only be a supplement to your regular curriculum, with hands-on activities designed to incorporate the environment into the classroom, using critical thinking and problem solving skills.</a:t>
            </a: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goal</a:t>
            </a: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Anyone who teaches youth can use PLT!</a:t>
            </a: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Self explanatory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 have a long record of quality professional development trainings, reaching over 17,000 educators since the State Department of Education brought PLT to South Carolina in 1980.</a:t>
            </a: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Bold statements are important  - Do not need to cover everything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PLT has been constantly updated and improved, adding additional quality curriculum to high school and special topics in the environment.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2059" y="4434839"/>
            <a:ext cx="1604370" cy="5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25" y="4434856"/>
            <a:ext cx="1213067" cy="5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493" y="0"/>
            <a:ext cx="2907507" cy="193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t.org/alignment-to-standar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extension/forestry/projectlearningtree/index.html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youtube.com/user/ProjectLearningTree/video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"/>
          <p:cNvGrpSpPr/>
          <p:nvPr/>
        </p:nvGrpSpPr>
        <p:grpSpPr>
          <a:xfrm>
            <a:off x="0" y="0"/>
            <a:ext cx="9154837" cy="2340125"/>
            <a:chOff x="0" y="-1"/>
            <a:chExt cx="9144000" cy="2302899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0" y="-1"/>
              <a:ext cx="9144000" cy="2302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"/>
            <p:cNvSpPr/>
            <p:nvPr/>
          </p:nvSpPr>
          <p:spPr>
            <a:xfrm>
              <a:off x="4924926" y="-1"/>
              <a:ext cx="657727" cy="3689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1046279" y="736664"/>
            <a:ext cx="7040599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A94F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 Learning Tree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Professional Development Event</a:t>
            </a:r>
            <a:endParaRPr dirty="0"/>
          </a:p>
        </p:txBody>
      </p:sp>
      <p:sp>
        <p:nvSpPr>
          <p:cNvPr id="98" name="Google Shape;98;p1"/>
          <p:cNvSpPr txBox="1"/>
          <p:nvPr/>
        </p:nvSpPr>
        <p:spPr>
          <a:xfrm>
            <a:off x="2274790" y="2588188"/>
            <a:ext cx="45835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Location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50275">
            <a:off x="5637537" y="2132919"/>
            <a:ext cx="3794872" cy="385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F9EFE-654B-4B66-B9E2-B68B62B5E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6" y="3498812"/>
            <a:ext cx="1615828" cy="1615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221752" y="165761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Partners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892" y="4530043"/>
            <a:ext cx="1376552" cy="4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3982452" y="208059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PLT has a wide range of national partnering organizations, some of which include:</a:t>
            </a:r>
            <a:endParaRPr/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962" y="1266499"/>
            <a:ext cx="1179249" cy="124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1088" y="1332230"/>
            <a:ext cx="1306999" cy="110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6725" y="1181716"/>
            <a:ext cx="1236708" cy="133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1081" y="1351651"/>
            <a:ext cx="990033" cy="11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2528" y="957297"/>
            <a:ext cx="1201016" cy="156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504" y="2928254"/>
            <a:ext cx="209110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9962" y="3965737"/>
            <a:ext cx="2804403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85077" y="2891675"/>
            <a:ext cx="2194750" cy="90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03396" y="3793961"/>
            <a:ext cx="1548518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2876" y="2750924"/>
            <a:ext cx="1282851" cy="11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61356" y="2916472"/>
            <a:ext cx="1335140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15">
            <a:alphaModFix/>
          </a:blip>
          <a:srcRect l="3976" t="3846" r="4207" b="6996"/>
          <a:stretch/>
        </p:blipFill>
        <p:spPr>
          <a:xfrm>
            <a:off x="3528758" y="3892388"/>
            <a:ext cx="1628843" cy="101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127" y="501046"/>
            <a:ext cx="1340222" cy="173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4892" y="4530043"/>
            <a:ext cx="1376552" cy="4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04247" y="106993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What does PLT provide for educators?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59090" y="695387"/>
            <a:ext cx="392395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Trees &amp; Me </a:t>
            </a:r>
            <a:r>
              <a:rPr lang="en-US" sz="2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(early childhood)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Explore Your Environment K-8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E-Units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K-2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Treemendous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Science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3-5 Energy in Ecosystems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6-8 Carbon &amp; Climate</a:t>
            </a:r>
            <a:endParaRPr sz="20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Secondary modules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Focus on Forests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Forest of the World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Jobs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with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-Tree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Southeastern Forests and Climate Change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Narrow"/>
                <a:sym typeface="Arial Narrow"/>
              </a:rPr>
              <a:t>Journeys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3551" y="565741"/>
            <a:ext cx="1205288" cy="15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6017" y="141652"/>
            <a:ext cx="1448842" cy="127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6016" y="1512704"/>
            <a:ext cx="1462094" cy="130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26016" y="2943174"/>
            <a:ext cx="1474287" cy="130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40304" y="3745272"/>
            <a:ext cx="1044166" cy="13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38776" y="3745882"/>
            <a:ext cx="1044166" cy="13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40304" y="2202979"/>
            <a:ext cx="1044166" cy="147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38776" y="2200794"/>
            <a:ext cx="1044166" cy="145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24488" y="3742685"/>
            <a:ext cx="1044166" cy="135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ook cover with people in different poses&#10;&#10;Description automatically generated">
            <a:extLst>
              <a:ext uri="{FF2B5EF4-FFF2-40B4-BE49-F238E27FC236}">
                <a16:creationId xmlns:a16="http://schemas.microsoft.com/office/drawing/2014/main" id="{A5A6069C-2A16-2E38-14A4-60B84E4A876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432" t="7561" r="7875"/>
          <a:stretch/>
        </p:blipFill>
        <p:spPr>
          <a:xfrm>
            <a:off x="6224488" y="2277708"/>
            <a:ext cx="1044166" cy="12994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/>
          <p:cNvPicPr preferRelativeResize="0"/>
          <p:nvPr/>
        </p:nvPicPr>
        <p:blipFill rotWithShape="1">
          <a:blip r:embed="rId3">
            <a:alphaModFix/>
          </a:blip>
          <a:srcRect l="19517" b="15616"/>
          <a:stretch/>
        </p:blipFill>
        <p:spPr>
          <a:xfrm>
            <a:off x="7275154" y="-1134720"/>
            <a:ext cx="2978357" cy="31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4892" y="4530043"/>
            <a:ext cx="1376552" cy="4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/>
          <p:nvPr/>
        </p:nvSpPr>
        <p:spPr>
          <a:xfrm>
            <a:off x="221752" y="165761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PLT GreenSchools! Investigations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309533" y="842990"/>
            <a:ext cx="6400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PLT’s GreenSchools! program inspires students to apply their STEM and investigative skills to create greener and healthier schools – and save schools money.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1646888" y="2057409"/>
            <a:ext cx="2925111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School Site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Energy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Waste &amp; Recycling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Water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Environmental Quality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endParaRPr sz="2000" b="1">
              <a:solidFill>
                <a:srgbClr val="523A8E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Available online (FREE) and in print at www.plt.org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355" y="1892157"/>
            <a:ext cx="1236706" cy="294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1078" y="1765793"/>
            <a:ext cx="2149219" cy="161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1735" y="2479578"/>
            <a:ext cx="2139709" cy="161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1079" y="3576463"/>
            <a:ext cx="2161348" cy="143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0" y="4185400"/>
            <a:ext cx="2132400" cy="9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221752" y="165761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PLT Resources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3040570" y="4446042"/>
            <a:ext cx="511445" cy="436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221752" y="1071187"/>
            <a:ext cx="57940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Correlations to state, national, and informal education curriculum standards at: </a:t>
            </a:r>
            <a:r>
              <a:rPr lang="en-US" sz="20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www.plt.org/alignment-to-standards</a:t>
            </a: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Additional resources for PLT’s activities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BRANCH e-newsletter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FREE Activities for Families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STEM Strategies</a:t>
            </a:r>
            <a:endParaRPr/>
          </a:p>
        </p:txBody>
      </p:sp>
      <p:sp>
        <p:nvSpPr>
          <p:cNvPr id="346" name="Google Shape;346;p21"/>
          <p:cNvSpPr txBox="1"/>
          <p:nvPr/>
        </p:nvSpPr>
        <p:spPr>
          <a:xfrm>
            <a:off x="6015789" y="2068969"/>
            <a:ext cx="2629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www.plt.org</a:t>
            </a:r>
            <a:endParaRPr/>
          </a:p>
        </p:txBody>
      </p:sp>
      <p:pic>
        <p:nvPicPr>
          <p:cNvPr id="347" name="Google Shape;347;p21"/>
          <p:cNvPicPr preferRelativeResize="0"/>
          <p:nvPr/>
        </p:nvPicPr>
        <p:blipFill rotWithShape="1">
          <a:blip r:embed="rId4">
            <a:alphaModFix/>
          </a:blip>
          <a:srcRect l="13045" t="4629" r="9089" b="18413"/>
          <a:stretch/>
        </p:blipFill>
        <p:spPr>
          <a:xfrm rot="7948078">
            <a:off x="3640280" y="3164365"/>
            <a:ext cx="2881477" cy="289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/>
          <p:nvPr/>
        </p:nvSpPr>
        <p:spPr>
          <a:xfrm>
            <a:off x="0" y="4185400"/>
            <a:ext cx="2132400" cy="9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 txBox="1"/>
          <p:nvPr/>
        </p:nvSpPr>
        <p:spPr>
          <a:xfrm>
            <a:off x="221752" y="165761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Also Available Online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3040570" y="4446042"/>
            <a:ext cx="511445" cy="436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126308" y="793855"/>
            <a:ext cx="444569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de-DE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MT PLT Website: </a:t>
            </a:r>
          </a:p>
          <a:p>
            <a:pPr>
              <a:buClr>
                <a:schemeClr val="dk2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https://www.montana.edu/extension/forestry/projectlearningtree/index.html</a:t>
            </a: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>
              <a:buClr>
                <a:schemeClr val="dk2"/>
              </a:buClr>
              <a:buSzPts val="2000"/>
            </a:pPr>
            <a:endParaRPr lang="en-US" sz="2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indent="-285750"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Video demonstrations of activities: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www.youtube.com/user/ProjectLearningTree/videos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 lang="en-US" dirty="0"/>
          </a:p>
        </p:txBody>
      </p:sp>
      <p:pic>
        <p:nvPicPr>
          <p:cNvPr id="357" name="Google Shape;35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0" y="3540235"/>
            <a:ext cx="1839440" cy="160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9154" y="3075281"/>
            <a:ext cx="2573158" cy="17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9AA090-0E15-4432-B5B6-D5B569F7A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066" y="793855"/>
            <a:ext cx="3773032" cy="29142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/>
        </p:nvSpPr>
        <p:spPr>
          <a:xfrm>
            <a:off x="318006" y="187005"/>
            <a:ext cx="6767984" cy="55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Our Vision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65" name="Google Shape;3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892" y="4530043"/>
            <a:ext cx="1376552" cy="48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3164" y="1270109"/>
            <a:ext cx="2133260" cy="313967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3"/>
          <p:cNvSpPr txBox="1"/>
          <p:nvPr/>
        </p:nvSpPr>
        <p:spPr>
          <a:xfrm>
            <a:off x="2677712" y="1141787"/>
            <a:ext cx="508334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 Learning Tree’s vision is a world that values and benefits from sustainably managed forests. </a:t>
            </a:r>
            <a:endParaRPr/>
          </a:p>
        </p:txBody>
      </p:sp>
      <p:sp>
        <p:nvSpPr>
          <p:cNvPr id="369" name="Google Shape;369;p23"/>
          <p:cNvSpPr txBox="1"/>
          <p:nvPr/>
        </p:nvSpPr>
        <p:spPr>
          <a:xfrm>
            <a:off x="2854492" y="4206877"/>
            <a:ext cx="482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TEACHING STUDENTS </a:t>
            </a:r>
            <a:r>
              <a:rPr lang="en-US" sz="1800" b="1" u="sng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HOW</a:t>
            </a:r>
            <a:r>
              <a:rPr lang="en-US" sz="18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 TO THINK, </a:t>
            </a:r>
            <a:r>
              <a:rPr lang="en-US" sz="1800" b="1" u="sng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NOT WHAT</a:t>
            </a:r>
            <a:r>
              <a:rPr lang="en-US" sz="18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 TO THINK ABOUT ENVIRONMENTAL ISSUES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4185400"/>
            <a:ext cx="2132400" cy="9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21752" y="165761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 dirty="0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MT</a:t>
            </a:r>
            <a:r>
              <a:rPr lang="en-US" sz="3600" b="1" i="0" u="none" strike="noStrike" cap="none" dirty="0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 PLT Land Acknowledgement</a:t>
            </a:r>
            <a:endParaRPr sz="3600" b="1" i="0" u="none" strike="noStrike" cap="none" dirty="0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13468" y="1419493"/>
            <a:ext cx="903053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 Narrow"/>
                <a:ea typeface="Arial Narrow"/>
                <a:cs typeface="Arial Narrow"/>
                <a:sym typeface="Arial Narrow"/>
              </a:rPr>
              <a:t>MT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PLT and our national sponsor, the Sustainable Forestry Initiative, would like to recognize the fact that this PD event at </a:t>
            </a:r>
            <a:r>
              <a:rPr lang="en-US" sz="2000" b="1" i="1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__(location)__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is occurring on the ancestral territories of the </a:t>
            </a:r>
            <a:r>
              <a:rPr lang="en-US" sz="2000" b="1" i="1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__(tribe)__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people in what is now </a:t>
            </a:r>
            <a:r>
              <a:rPr lang="en-US" sz="2000" b="1" i="1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__(City/County) __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2000" b="1" dirty="0">
                <a:latin typeface="Arial Narrow"/>
                <a:ea typeface="Arial Narrow"/>
                <a:cs typeface="Arial Narrow"/>
                <a:sym typeface="Arial Narrow"/>
              </a:rPr>
              <a:t>MT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We are committed to building forest-focused collaborations that recognize and respect Indigenous Peoples’ rights, traditional knowledge, diverse ways of knowing, relationships with the land, enduring leadership in forest stewardship, and responsibilities to future generations.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215" y="972272"/>
            <a:ext cx="3364981" cy="41752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2635774" y="1954379"/>
            <a:ext cx="30325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Speaker Name</a:t>
            </a:r>
            <a:endParaRPr sz="2400" b="1" dirty="0">
              <a:solidFill>
                <a:srgbClr val="523A8E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Speaker Work Title</a:t>
            </a:r>
            <a:endParaRPr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3869" y="240911"/>
            <a:ext cx="3791256" cy="140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C94138-474B-4A85-8FE7-4D51EDDBCDB0}"/>
              </a:ext>
            </a:extLst>
          </p:cNvPr>
          <p:cNvSpPr/>
          <p:nvPr/>
        </p:nvSpPr>
        <p:spPr>
          <a:xfrm>
            <a:off x="186885" y="473886"/>
            <a:ext cx="2178844" cy="20978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SPEAKER 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727A7-36FE-4EED-905F-851235AB8045}"/>
              </a:ext>
            </a:extLst>
          </p:cNvPr>
          <p:cNvSpPr/>
          <p:nvPr/>
        </p:nvSpPr>
        <p:spPr>
          <a:xfrm>
            <a:off x="186885" y="2876550"/>
            <a:ext cx="2178844" cy="20978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SPEAKER PIC</a:t>
            </a:r>
          </a:p>
        </p:txBody>
      </p:sp>
      <p:sp>
        <p:nvSpPr>
          <p:cNvPr id="11" name="Google Shape;114;p3">
            <a:extLst>
              <a:ext uri="{FF2B5EF4-FFF2-40B4-BE49-F238E27FC236}">
                <a16:creationId xmlns:a16="http://schemas.microsoft.com/office/drawing/2014/main" id="{BEC01919-A643-4F88-B2B3-C92551A37621}"/>
              </a:ext>
            </a:extLst>
          </p:cNvPr>
          <p:cNvSpPr/>
          <p:nvPr/>
        </p:nvSpPr>
        <p:spPr>
          <a:xfrm>
            <a:off x="2635774" y="4194703"/>
            <a:ext cx="30325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Speaker Name</a:t>
            </a:r>
            <a:endParaRPr sz="2400" b="1" dirty="0">
              <a:solidFill>
                <a:srgbClr val="523A8E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Speaker Work Title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94836-76D8-4757-BEC2-83F325BE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819" y="4110313"/>
            <a:ext cx="1033187" cy="1033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221752" y="254755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What is Project Learning Tree?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21752" y="1140011"/>
            <a:ext cx="573921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 Learning Tree is the environmental education program of the Sustainable Forestry Initiative Inc.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Founded in 1973, PLT is an award-winning program designed for educators working with students in pre-K through 12th grade.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Activities are used to supplement the regular curriculum.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488" y="0"/>
            <a:ext cx="2715512" cy="14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6065134" y="2266185"/>
            <a:ext cx="28571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23A8E"/>
                </a:solidFill>
                <a:latin typeface="Calibri"/>
                <a:ea typeface="Calibri"/>
                <a:cs typeface="Calibri"/>
                <a:sym typeface="Calibri"/>
              </a:rPr>
              <a:t>PLT TEACHES STUDENTS </a:t>
            </a:r>
            <a:r>
              <a:rPr lang="en-US" sz="2000" b="1" u="sng">
                <a:solidFill>
                  <a:srgbClr val="523A8E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000" b="1">
                <a:solidFill>
                  <a:srgbClr val="523A8E"/>
                </a:solidFill>
                <a:latin typeface="Calibri"/>
                <a:ea typeface="Calibri"/>
                <a:cs typeface="Calibri"/>
                <a:sym typeface="Calibri"/>
              </a:rPr>
              <a:t> TO THINK, </a:t>
            </a:r>
            <a:r>
              <a:rPr lang="en-US" sz="2000" b="1" u="sng">
                <a:solidFill>
                  <a:srgbClr val="523A8E"/>
                </a:solidFill>
                <a:latin typeface="Calibri"/>
                <a:ea typeface="Calibri"/>
                <a:cs typeface="Calibri"/>
                <a:sym typeface="Calibri"/>
              </a:rPr>
              <a:t>NOT WHAT</a:t>
            </a:r>
            <a:r>
              <a:rPr lang="en-US" sz="2000" b="1">
                <a:solidFill>
                  <a:srgbClr val="523A8E"/>
                </a:solidFill>
                <a:latin typeface="Calibri"/>
                <a:ea typeface="Calibri"/>
                <a:cs typeface="Calibri"/>
                <a:sym typeface="Calibri"/>
              </a:rPr>
              <a:t> TO THINK ABOUT ENVIRONMENTAL ISSUES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330F5-6BF9-4402-9009-D688F1FD7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763" y="3589624"/>
            <a:ext cx="1511656" cy="1511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156" y="1"/>
            <a:ext cx="2466843" cy="215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350949" y="563472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 dirty="0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Our Goal</a:t>
            </a:r>
            <a:endParaRPr sz="3600" b="1" dirty="0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331068" y="1663809"/>
            <a:ext cx="648186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 Learning Tree advances environmental literacy, stewardship, and career pathways using trees and forests as windows on the world. </a:t>
            </a:r>
            <a:endParaRPr sz="2800" dirty="0">
              <a:solidFill>
                <a:srgbClr val="523A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156" y="1"/>
            <a:ext cx="2466843" cy="215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21752" y="226322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Who uses PLT?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346946" y="1337950"/>
            <a:ext cx="2954204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Classroom Teachers</a:t>
            </a:r>
            <a:endParaRPr sz="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Youth Group Leaders</a:t>
            </a:r>
            <a:endParaRPr sz="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Nature Center Staff</a:t>
            </a:r>
            <a:endParaRPr sz="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Museums, Zoos, Parks</a:t>
            </a:r>
            <a:endParaRPr sz="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Day Care Facilities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C36DE0-4A09-43CF-A71A-D8A785D9A59F}"/>
              </a:ext>
            </a:extLst>
          </p:cNvPr>
          <p:cNvSpPr/>
          <p:nvPr/>
        </p:nvSpPr>
        <p:spPr>
          <a:xfrm>
            <a:off x="3470715" y="1340036"/>
            <a:ext cx="3036876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39700"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Arial Narrow"/>
                <a:sym typeface="Arial Narrow"/>
              </a:rPr>
              <a:t>Resource Professionals</a:t>
            </a:r>
          </a:p>
          <a:p>
            <a:pPr lvl="0" indent="-139700"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sym typeface="Arial Narrow"/>
              </a:rPr>
              <a:t> Government Agencies</a:t>
            </a:r>
          </a:p>
          <a:p>
            <a:pPr lvl="0" indent="-139700"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sym typeface="Arial Narrow"/>
              </a:rPr>
              <a:t> Parents</a:t>
            </a:r>
          </a:p>
          <a:p>
            <a:pPr lvl="0" indent="-139700"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 Narrow"/>
                <a:sym typeface="Arial Narrow"/>
              </a:rPr>
              <a:t> Community Groups</a:t>
            </a:r>
            <a:endParaRPr lang="en-US" sz="2200" b="1" dirty="0">
              <a:solidFill>
                <a:schemeClr val="dk1"/>
              </a:solidFill>
              <a:latin typeface="Arial Narrow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45837-C689-4679-83B3-4A283A35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28" y="3366263"/>
            <a:ext cx="1723279" cy="1723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6772"/>
            <a:ext cx="1817077" cy="26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0" y="4185400"/>
            <a:ext cx="2132400" cy="9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41694" y="158049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200"/>
              <a:buFont typeface="Arial Narrow"/>
              <a:buNone/>
            </a:pPr>
            <a:r>
              <a:rPr lang="en-US" sz="32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Why should you use PLT materials?</a:t>
            </a:r>
            <a:endParaRPr sz="32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1817077" y="827150"/>
            <a:ext cx="6599903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PLT is inexpensive (uses household items)</a:t>
            </a:r>
            <a:endParaRPr/>
          </a:p>
          <a:p>
            <a:pPr marL="285750" marR="0" lvl="0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PLT activities are fun and engaging</a:t>
            </a:r>
            <a:endParaRPr/>
          </a:p>
          <a:p>
            <a:pPr marL="285750" marR="0" lvl="0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PLT WORKS - greater retention, greater involvement, less disciplinary problems &amp; better attitudes</a:t>
            </a:r>
            <a:endParaRPr/>
          </a:p>
          <a:p>
            <a:pPr marL="285750" marR="0" lvl="0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PLT is multi-disciplinary - teaching skills in Science, Math, Language Arts, Social Studies, Visual and Performing Arts</a:t>
            </a:r>
            <a:endParaRPr/>
          </a:p>
          <a:p>
            <a:pPr marL="285750" marR="0" lvl="0" indent="-234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PLT is correlated to State &amp; National Standards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156" y="1"/>
            <a:ext cx="2466843" cy="215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221752" y="278669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Where is PLT?</a:t>
            </a:r>
            <a:endParaRPr sz="3600" b="1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389" y="1141729"/>
            <a:ext cx="3212131" cy="3469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164253" y="1144028"/>
            <a:ext cx="3285201" cy="366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23A8E"/>
                </a:solidFill>
                <a:latin typeface="Arial Narrow"/>
                <a:ea typeface="Arial Narrow"/>
                <a:cs typeface="Arial Narrow"/>
                <a:sym typeface="Arial Narrow"/>
              </a:rPr>
              <a:t>EVERYWHERE! (Almost)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70AD4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All 50 states plus DC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Brazil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Canada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Chile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Japan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Mexico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Puerto Rico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Uruguay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CE6C0-6B1C-4068-9D5C-9701C3CD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919" y="3385346"/>
            <a:ext cx="1615828" cy="1615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/>
          <p:nvPr/>
        </p:nvSpPr>
        <p:spPr>
          <a:xfrm>
            <a:off x="1085850" y="-29766"/>
            <a:ext cx="6172200" cy="58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PLT 45 Years of History</a:t>
            </a:r>
            <a:endParaRPr/>
          </a:p>
        </p:txBody>
      </p:sp>
      <p:sp>
        <p:nvSpPr>
          <p:cNvPr id="204" name="Google Shape;204;p12"/>
          <p:cNvSpPr/>
          <p:nvPr/>
        </p:nvSpPr>
        <p:spPr>
          <a:xfrm>
            <a:off x="3869654" y="168847"/>
            <a:ext cx="3259931" cy="48604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1976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began in 13 Western states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PLT went International with Canada                        becoming a partner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1980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brought to S.C. by the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Dept. of Education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1984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 PLT begins operating as a non-profit consortium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1989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PLT reaches 49 states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1993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releases its new revised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PreK-8 Activity Guide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97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Greenworks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learning grant program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1994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National Field Study of PLT by the Research Commission of the NAAEE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1995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Modules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2002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releases </a:t>
            </a:r>
            <a:r>
              <a:rPr lang="en-US" sz="97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&amp; Society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2006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releases newly revised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PreK-8 Activity Guide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releases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Experiences for Early Childhood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in partnership with PINEMAP release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Southeastern Forests and Climate Change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offers the first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workshops!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introduces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E-Units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SFI becomes the national sponsor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PLT creates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with </a:t>
            </a:r>
            <a:r>
              <a:rPr lang="en-US" sz="97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-Tree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partnership with U.S. Forest Service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PLT releases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Jobs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PLT releases newly revised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K-8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guide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PLT releases newly revised </a:t>
            </a:r>
            <a:r>
              <a:rPr lang="en-US" sz="97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Childhood</a:t>
            </a:r>
            <a:r>
              <a:rPr lang="en-US" sz="97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guide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975" b="1" dirty="0"/>
              <a:t>2023</a:t>
            </a:r>
            <a:r>
              <a:rPr lang="en-US" sz="975" dirty="0"/>
              <a:t> PLT releases </a:t>
            </a:r>
            <a:r>
              <a:rPr lang="en-US" sz="975" b="1" dirty="0"/>
              <a:t>The Journeys of Black Professionals in Green Careers </a:t>
            </a:r>
            <a:r>
              <a:rPr lang="en-US" sz="975" dirty="0"/>
              <a:t>guide </a:t>
            </a:r>
            <a:endParaRPr dirty="0"/>
          </a:p>
        </p:txBody>
      </p:sp>
      <p:pic>
        <p:nvPicPr>
          <p:cNvPr id="205" name="Google Shape;205;p12" descr="Tree Cookie"/>
          <p:cNvPicPr preferRelativeResize="0"/>
          <p:nvPr/>
        </p:nvPicPr>
        <p:blipFill rotWithShape="1">
          <a:blip r:embed="rId3">
            <a:alphaModFix/>
          </a:blip>
          <a:srcRect t="24696" r="40902"/>
          <a:stretch/>
        </p:blipFill>
        <p:spPr>
          <a:xfrm>
            <a:off x="1371600" y="742950"/>
            <a:ext cx="2245519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2"/>
          <p:cNvCxnSpPr/>
          <p:nvPr/>
        </p:nvCxnSpPr>
        <p:spPr>
          <a:xfrm rot="10800000" flipH="1">
            <a:off x="3028950" y="684610"/>
            <a:ext cx="857250" cy="171569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7" name="Google Shape;207;p12"/>
          <p:cNvCxnSpPr/>
          <p:nvPr/>
        </p:nvCxnSpPr>
        <p:spPr>
          <a:xfrm rot="10800000" flipH="1">
            <a:off x="3086100" y="1143000"/>
            <a:ext cx="800100" cy="142875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8" name="Google Shape;208;p12"/>
          <p:cNvCxnSpPr/>
          <p:nvPr/>
        </p:nvCxnSpPr>
        <p:spPr>
          <a:xfrm rot="10800000" flipH="1">
            <a:off x="3143250" y="1734741"/>
            <a:ext cx="742950" cy="106560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9" name="Google Shape;209;p12"/>
          <p:cNvCxnSpPr/>
          <p:nvPr/>
        </p:nvCxnSpPr>
        <p:spPr>
          <a:xfrm rot="10800000" flipH="1">
            <a:off x="3200400" y="2057400"/>
            <a:ext cx="742950" cy="10287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0" name="Google Shape;210;p12"/>
          <p:cNvCxnSpPr/>
          <p:nvPr/>
        </p:nvCxnSpPr>
        <p:spPr>
          <a:xfrm rot="10800000" flipH="1">
            <a:off x="3200400" y="2400300"/>
            <a:ext cx="704850" cy="74295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1" name="Google Shape;211;p12"/>
          <p:cNvCxnSpPr/>
          <p:nvPr/>
        </p:nvCxnSpPr>
        <p:spPr>
          <a:xfrm rot="10800000" flipH="1">
            <a:off x="3257550" y="2857500"/>
            <a:ext cx="571500" cy="457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2" name="Google Shape;212;p12"/>
          <p:cNvCxnSpPr/>
          <p:nvPr/>
        </p:nvCxnSpPr>
        <p:spPr>
          <a:xfrm rot="10800000" flipH="1">
            <a:off x="3257550" y="3257550"/>
            <a:ext cx="571500" cy="1143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3" name="Google Shape;213;p12"/>
          <p:cNvCxnSpPr/>
          <p:nvPr/>
        </p:nvCxnSpPr>
        <p:spPr>
          <a:xfrm>
            <a:off x="3314700" y="3486150"/>
            <a:ext cx="514350" cy="32266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4" name="Google Shape;214;p12"/>
          <p:cNvCxnSpPr/>
          <p:nvPr/>
        </p:nvCxnSpPr>
        <p:spPr>
          <a:xfrm>
            <a:off x="3371850" y="3770710"/>
            <a:ext cx="476250" cy="2667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5" name="Google Shape;215;p12"/>
          <p:cNvCxnSpPr/>
          <p:nvPr/>
        </p:nvCxnSpPr>
        <p:spPr>
          <a:xfrm>
            <a:off x="3429000" y="3943350"/>
            <a:ext cx="419100" cy="342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6" name="Google Shape;216;p12"/>
          <p:cNvCxnSpPr/>
          <p:nvPr/>
        </p:nvCxnSpPr>
        <p:spPr>
          <a:xfrm>
            <a:off x="3468291" y="4094560"/>
            <a:ext cx="417909" cy="70723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17" name="Google Shape;217;p12"/>
          <p:cNvSpPr txBox="1"/>
          <p:nvPr/>
        </p:nvSpPr>
        <p:spPr>
          <a:xfrm>
            <a:off x="125500" y="168847"/>
            <a:ext cx="8700495" cy="7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49"/>
              </a:buClr>
              <a:buSzPts val="3600"/>
              <a:buFont typeface="Arial Narrow"/>
              <a:buNone/>
            </a:pPr>
            <a:r>
              <a:rPr lang="en-US" sz="3600" b="1" dirty="0">
                <a:solidFill>
                  <a:srgbClr val="009D49"/>
                </a:solidFill>
                <a:latin typeface="Arial Narrow"/>
                <a:ea typeface="Arial Narrow"/>
                <a:cs typeface="Arial Narrow"/>
                <a:sym typeface="Arial Narrow"/>
              </a:rPr>
              <a:t>47 Years of History</a:t>
            </a:r>
            <a:endParaRPr sz="3600" b="1" dirty="0">
              <a:solidFill>
                <a:srgbClr val="009D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l="11313" r="10932"/>
          <a:stretch/>
        </p:blipFill>
        <p:spPr>
          <a:xfrm>
            <a:off x="7008175" y="1745237"/>
            <a:ext cx="2135825" cy="340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1199</Words>
  <Application>Microsoft Office PowerPoint</Application>
  <PresentationFormat>On-screen Show (16:9)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Open Sans</vt:lpstr>
      <vt:lpstr>Calibri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Wardle</dc:creator>
  <cp:lastModifiedBy>Smith, Alexios</cp:lastModifiedBy>
  <cp:revision>8</cp:revision>
  <dcterms:created xsi:type="dcterms:W3CDTF">2020-10-17T02:45:47Z</dcterms:created>
  <dcterms:modified xsi:type="dcterms:W3CDTF">2025-03-27T17:15:06Z</dcterms:modified>
</cp:coreProperties>
</file>